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1"/>
    <p:sldMasterId id="2147484083" r:id="rId2"/>
  </p:sldMasterIdLst>
  <p:notesMasterIdLst>
    <p:notesMasterId r:id="rId70"/>
  </p:notesMasterIdLst>
  <p:sldIdLst>
    <p:sldId id="256" r:id="rId3"/>
    <p:sldId id="259" r:id="rId4"/>
    <p:sldId id="276" r:id="rId5"/>
    <p:sldId id="339" r:id="rId6"/>
    <p:sldId id="341" r:id="rId7"/>
    <p:sldId id="262" r:id="rId8"/>
    <p:sldId id="336" r:id="rId9"/>
    <p:sldId id="260" r:id="rId10"/>
    <p:sldId id="298" r:id="rId11"/>
    <p:sldId id="299" r:id="rId12"/>
    <p:sldId id="338" r:id="rId13"/>
    <p:sldId id="264" r:id="rId14"/>
    <p:sldId id="342" r:id="rId15"/>
    <p:sldId id="281" r:id="rId16"/>
    <p:sldId id="282" r:id="rId17"/>
    <p:sldId id="296" r:id="rId18"/>
    <p:sldId id="270" r:id="rId19"/>
    <p:sldId id="277" r:id="rId20"/>
    <p:sldId id="278" r:id="rId21"/>
    <p:sldId id="279" r:id="rId22"/>
    <p:sldId id="275" r:id="rId23"/>
    <p:sldId id="286" r:id="rId24"/>
    <p:sldId id="283" r:id="rId25"/>
    <p:sldId id="287" r:id="rId26"/>
    <p:sldId id="289" r:id="rId27"/>
    <p:sldId id="290" r:id="rId28"/>
    <p:sldId id="291" r:id="rId29"/>
    <p:sldId id="280" r:id="rId30"/>
    <p:sldId id="292" r:id="rId31"/>
    <p:sldId id="284" r:id="rId32"/>
    <p:sldId id="293" r:id="rId33"/>
    <p:sldId id="301" r:id="rId34"/>
    <p:sldId id="302" r:id="rId35"/>
    <p:sldId id="294" r:id="rId36"/>
    <p:sldId id="295" r:id="rId37"/>
    <p:sldId id="303" r:id="rId38"/>
    <p:sldId id="304" r:id="rId39"/>
    <p:sldId id="306" r:id="rId40"/>
    <p:sldId id="305" r:id="rId41"/>
    <p:sldId id="307" r:id="rId42"/>
    <p:sldId id="308" r:id="rId43"/>
    <p:sldId id="309" r:id="rId44"/>
    <p:sldId id="322" r:id="rId45"/>
    <p:sldId id="285" r:id="rId46"/>
    <p:sldId id="310" r:id="rId47"/>
    <p:sldId id="311" r:id="rId48"/>
    <p:sldId id="312" r:id="rId49"/>
    <p:sldId id="313" r:id="rId50"/>
    <p:sldId id="314" r:id="rId51"/>
    <p:sldId id="315" r:id="rId52"/>
    <p:sldId id="316" r:id="rId53"/>
    <p:sldId id="326" r:id="rId54"/>
    <p:sldId id="317" r:id="rId55"/>
    <p:sldId id="328" r:id="rId56"/>
    <p:sldId id="318" r:id="rId57"/>
    <p:sldId id="319" r:id="rId58"/>
    <p:sldId id="320" r:id="rId59"/>
    <p:sldId id="327" r:id="rId60"/>
    <p:sldId id="329" r:id="rId61"/>
    <p:sldId id="321" r:id="rId62"/>
    <p:sldId id="330" r:id="rId63"/>
    <p:sldId id="337" r:id="rId64"/>
    <p:sldId id="323" r:id="rId65"/>
    <p:sldId id="331" r:id="rId66"/>
    <p:sldId id="332" r:id="rId67"/>
    <p:sldId id="324" r:id="rId68"/>
    <p:sldId id="32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35"/>
    <a:srgbClr val="01C3FF"/>
    <a:srgbClr val="0000FF"/>
    <a:srgbClr val="29AF8C"/>
    <a:srgbClr val="BD318E"/>
    <a:srgbClr val="9C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88" autoAdjust="0"/>
  </p:normalViewPr>
  <p:slideViewPr>
    <p:cSldViewPr snapToGrid="0">
      <p:cViewPr>
        <p:scale>
          <a:sx n="75" d="100"/>
          <a:sy n="75" d="100"/>
        </p:scale>
        <p:origin x="24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Sheet1!$B$11</c:f>
              <c:strCache>
                <c:ptCount val="1"/>
                <c:pt idx="0">
                  <c:v>Synergistic Interaction</c:v>
                </c:pt>
              </c:strCache>
            </c:strRef>
          </c:tx>
          <c:spPr>
            <a:solidFill>
              <a:schemeClr val="accent1"/>
            </a:solidFill>
            <a:ln>
              <a:noFill/>
            </a:ln>
            <a:effectLst/>
          </c:spPr>
          <c:invertIfNegative val="0"/>
          <c:cat>
            <c:strRef>
              <c:f>Sheet1!$A$12:$A$15</c:f>
              <c:strCache>
                <c:ptCount val="4"/>
                <c:pt idx="0">
                  <c:v>Control</c:v>
                </c:pt>
                <c:pt idx="1">
                  <c:v>Warming</c:v>
                </c:pt>
                <c:pt idx="2">
                  <c:v>OA</c:v>
                </c:pt>
                <c:pt idx="3">
                  <c:v>Warming + OA</c:v>
                </c:pt>
              </c:strCache>
            </c:strRef>
          </c:cat>
          <c:val>
            <c:numRef>
              <c:f>Sheet1!$B$12:$B$15</c:f>
              <c:numCache>
                <c:formatCode>General</c:formatCode>
                <c:ptCount val="4"/>
                <c:pt idx="0">
                  <c:v>1</c:v>
                </c:pt>
                <c:pt idx="1">
                  <c:v>2</c:v>
                </c:pt>
                <c:pt idx="2">
                  <c:v>2</c:v>
                </c:pt>
                <c:pt idx="3">
                  <c:v>5</c:v>
                </c:pt>
              </c:numCache>
            </c:numRef>
          </c:val>
          <c:extLst>
            <c:ext xmlns:c16="http://schemas.microsoft.com/office/drawing/2014/chart" uri="{C3380CC4-5D6E-409C-BE32-E72D297353CC}">
              <c16:uniqueId val="{00000000-8E63-4ADF-AE87-F48D5DB38E71}"/>
            </c:ext>
          </c:extLst>
        </c:ser>
        <c:dLbls>
          <c:showLegendKey val="0"/>
          <c:showVal val="0"/>
          <c:showCatName val="0"/>
          <c:showSerName val="0"/>
          <c:showPercent val="0"/>
          <c:showBubbleSize val="0"/>
        </c:dLbls>
        <c:gapWidth val="50"/>
        <c:overlap val="-27"/>
        <c:axId val="1965132335"/>
        <c:axId val="1965119439"/>
      </c:barChart>
      <c:catAx>
        <c:axId val="196513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9439"/>
        <c:crosses val="autoZero"/>
        <c:auto val="1"/>
        <c:lblAlgn val="ctr"/>
        <c:lblOffset val="100"/>
        <c:noMultiLvlLbl val="0"/>
      </c:catAx>
      <c:valAx>
        <c:axId val="196511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Sheet1!$B$18</c:f>
              <c:strCache>
                <c:ptCount val="1"/>
                <c:pt idx="0">
                  <c:v>Antagonistic Interaction</c:v>
                </c:pt>
              </c:strCache>
            </c:strRef>
          </c:tx>
          <c:spPr>
            <a:solidFill>
              <a:schemeClr val="accent1"/>
            </a:solidFill>
            <a:ln>
              <a:noFill/>
            </a:ln>
            <a:effectLst/>
          </c:spPr>
          <c:invertIfNegative val="0"/>
          <c:cat>
            <c:strRef>
              <c:f>Sheet1!$A$19:$A$22</c:f>
              <c:strCache>
                <c:ptCount val="4"/>
                <c:pt idx="0">
                  <c:v>Control</c:v>
                </c:pt>
                <c:pt idx="1">
                  <c:v>Warming</c:v>
                </c:pt>
                <c:pt idx="2">
                  <c:v>OA</c:v>
                </c:pt>
                <c:pt idx="3">
                  <c:v>Warming + OA</c:v>
                </c:pt>
              </c:strCache>
            </c:strRef>
          </c:cat>
          <c:val>
            <c:numRef>
              <c:f>Sheet1!$B$19:$B$22</c:f>
              <c:numCache>
                <c:formatCode>General</c:formatCode>
                <c:ptCount val="4"/>
                <c:pt idx="0">
                  <c:v>1</c:v>
                </c:pt>
                <c:pt idx="1">
                  <c:v>2</c:v>
                </c:pt>
                <c:pt idx="2">
                  <c:v>2</c:v>
                </c:pt>
                <c:pt idx="3">
                  <c:v>2.2999999999999998</c:v>
                </c:pt>
              </c:numCache>
            </c:numRef>
          </c:val>
          <c:extLst>
            <c:ext xmlns:c16="http://schemas.microsoft.com/office/drawing/2014/chart" uri="{C3380CC4-5D6E-409C-BE32-E72D297353CC}">
              <c16:uniqueId val="{00000000-366A-47C6-B02B-D95195E00635}"/>
            </c:ext>
          </c:extLst>
        </c:ser>
        <c:dLbls>
          <c:showLegendKey val="0"/>
          <c:showVal val="0"/>
          <c:showCatName val="0"/>
          <c:showSerName val="0"/>
          <c:showPercent val="0"/>
          <c:showBubbleSize val="0"/>
        </c:dLbls>
        <c:gapWidth val="50"/>
        <c:overlap val="-27"/>
        <c:axId val="1965121103"/>
        <c:axId val="1965116943"/>
      </c:barChart>
      <c:catAx>
        <c:axId val="1965121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6943"/>
        <c:crosses val="autoZero"/>
        <c:auto val="1"/>
        <c:lblAlgn val="ctr"/>
        <c:lblOffset val="100"/>
        <c:noMultiLvlLbl val="0"/>
      </c:catAx>
      <c:valAx>
        <c:axId val="1965116943"/>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FAB7-4692-9336-073E5109D86C}"/>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C7BA-6C51-4FB3-B5A5-91A545528830}"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AEF4-B771-4948-BF17-D3980E5C00BA}" type="slidenum">
              <a:rPr lang="en-US" smtClean="0"/>
              <a:t>‹#›</a:t>
            </a:fld>
            <a:endParaRPr lang="en-US"/>
          </a:p>
        </p:txBody>
      </p:sp>
    </p:spTree>
    <p:extLst>
      <p:ext uri="{BB962C8B-B14F-4D97-AF65-F5344CB8AC3E}">
        <p14:creationId xmlns:p14="http://schemas.microsoft.com/office/powerpoint/2010/main" val="17445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silversides are mostly used as a baitfish by humans, but they are also a very abundant fish that is food for a wide variety of larger fish, birds, and marine mammals</a:t>
            </a:r>
          </a:p>
          <a:p>
            <a:r>
              <a:rPr lang="en-US" dirty="0"/>
              <a:t>-They eat plankton, so they are an important way for energy to make its way up the food web</a:t>
            </a:r>
          </a:p>
          <a:p>
            <a:r>
              <a:rPr lang="en-US" dirty="0"/>
              <a:t>-Their small size and short life cycle also makes them an ideal species. A good ‘average’ fish that has a lot in common with other species that aren’t as easy to do experiments on, so you can assume that their responses will apply to some other species too. </a:t>
            </a:r>
          </a:p>
          <a:p>
            <a:r>
              <a:rPr lang="en-US" dirty="0"/>
              <a:t>-Because of their ecological importance and use as a model species, it is important to understand how they respond to changing environmental conditions </a:t>
            </a:r>
          </a:p>
          <a:p>
            <a:r>
              <a:rPr lang="en-US" dirty="0"/>
              <a:t>And to figure out what those changes MEAN by looking at the underlying mechanisms</a:t>
            </a:r>
          </a:p>
        </p:txBody>
      </p:sp>
      <p:sp>
        <p:nvSpPr>
          <p:cNvPr id="4" name="Slide Number Placeholder 3"/>
          <p:cNvSpPr>
            <a:spLocks noGrp="1"/>
          </p:cNvSpPr>
          <p:nvPr>
            <p:ph type="sldNum" sz="quarter" idx="5"/>
          </p:nvPr>
        </p:nvSpPr>
        <p:spPr/>
        <p:txBody>
          <a:bodyPr/>
          <a:lstStyle/>
          <a:p>
            <a:fld id="{1977AEF4-B771-4948-BF17-D3980E5C00BA}" type="slidenum">
              <a:rPr lang="en-US" smtClean="0"/>
              <a:t>2</a:t>
            </a:fld>
            <a:endParaRPr lang="en-US"/>
          </a:p>
        </p:txBody>
      </p:sp>
    </p:spTree>
    <p:extLst>
      <p:ext uri="{BB962C8B-B14F-4D97-AF65-F5344CB8AC3E}">
        <p14:creationId xmlns:p14="http://schemas.microsoft.com/office/powerpoint/2010/main" val="7713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-Analyzed four experiments combined with linear regression, to test for significant effect of CO2 or Temperature or their interaction</a:t>
            </a:r>
          </a:p>
          <a:p>
            <a:r>
              <a:rPr lang="en-US" dirty="0"/>
              <a:t>-Found no effect of CO2, but a significant increase in metabolism with temperature – as expected.</a:t>
            </a:r>
          </a:p>
        </p:txBody>
      </p:sp>
      <p:sp>
        <p:nvSpPr>
          <p:cNvPr id="4" name="Slide Number Placeholder 3"/>
          <p:cNvSpPr>
            <a:spLocks noGrp="1"/>
          </p:cNvSpPr>
          <p:nvPr>
            <p:ph type="sldNum" sz="quarter" idx="5"/>
          </p:nvPr>
        </p:nvSpPr>
        <p:spPr/>
        <p:txBody>
          <a:bodyPr/>
          <a:lstStyle/>
          <a:p>
            <a:fld id="{1977AEF4-B771-4948-BF17-D3980E5C00BA}" type="slidenum">
              <a:rPr lang="en-US" smtClean="0"/>
              <a:t>19</a:t>
            </a:fld>
            <a:endParaRPr lang="en-US"/>
          </a:p>
        </p:txBody>
      </p:sp>
    </p:spTree>
    <p:extLst>
      <p:ext uri="{BB962C8B-B14F-4D97-AF65-F5344CB8AC3E}">
        <p14:creationId xmlns:p14="http://schemas.microsoft.com/office/powerpoint/2010/main" val="392040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two experiments with oxygen and CO</a:t>
            </a:r>
            <a:r>
              <a:rPr lang="en-US" baseline="-25000" dirty="0"/>
              <a:t>2</a:t>
            </a:r>
            <a:r>
              <a:rPr lang="en-US" baseline="0" dirty="0"/>
              <a:t>, we found a significant interaction between oxygen and CO</a:t>
            </a:r>
            <a:r>
              <a:rPr lang="en-US" baseline="-25000" dirty="0"/>
              <a:t>2</a:t>
            </a:r>
            <a:endParaRPr lang="en-US" baseline="0" dirty="0"/>
          </a:p>
          <a:p>
            <a:r>
              <a:rPr lang="en-US" baseline="0" dirty="0"/>
              <a: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20</a:t>
            </a:fld>
            <a:endParaRPr lang="en-US"/>
          </a:p>
        </p:txBody>
      </p:sp>
    </p:spTree>
    <p:extLst>
      <p:ext uri="{BB962C8B-B14F-4D97-AF65-F5344CB8AC3E}">
        <p14:creationId xmlns:p14="http://schemas.microsoft.com/office/powerpoint/2010/main" val="218683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did not see such an interaction for larvae</a:t>
            </a:r>
          </a:p>
          <a:p>
            <a:r>
              <a:rPr lang="en-US" dirty="0"/>
              <a:t>-Mention that we didn’t have larvae for the lowest DO level because none survived hatching. </a:t>
            </a:r>
          </a:p>
        </p:txBody>
      </p:sp>
      <p:sp>
        <p:nvSpPr>
          <p:cNvPr id="4" name="Slide Number Placeholder 3"/>
          <p:cNvSpPr>
            <a:spLocks noGrp="1"/>
          </p:cNvSpPr>
          <p:nvPr>
            <p:ph type="sldNum" sz="quarter" idx="5"/>
          </p:nvPr>
        </p:nvSpPr>
        <p:spPr/>
        <p:txBody>
          <a:bodyPr/>
          <a:lstStyle/>
          <a:p>
            <a:fld id="{635149E3-1623-4319-96B6-34A5B339AD54}" type="slidenum">
              <a:rPr lang="en-US" smtClean="0"/>
              <a:t>21</a:t>
            </a:fld>
            <a:endParaRPr lang="en-US"/>
          </a:p>
        </p:txBody>
      </p:sp>
    </p:spTree>
    <p:extLst>
      <p:ext uri="{BB962C8B-B14F-4D97-AF65-F5344CB8AC3E}">
        <p14:creationId xmlns:p14="http://schemas.microsoft.com/office/powerpoint/2010/main" val="324242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22</a:t>
            </a:fld>
            <a:endParaRPr lang="en-US"/>
          </a:p>
        </p:txBody>
      </p:sp>
    </p:spTree>
    <p:extLst>
      <p:ext uri="{BB962C8B-B14F-4D97-AF65-F5344CB8AC3E}">
        <p14:creationId xmlns:p14="http://schemas.microsoft.com/office/powerpoint/2010/main" val="325954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26</a:t>
            </a:fld>
            <a:endParaRPr lang="en-US"/>
          </a:p>
        </p:txBody>
      </p:sp>
    </p:spTree>
    <p:extLst>
      <p:ext uri="{BB962C8B-B14F-4D97-AF65-F5344CB8AC3E}">
        <p14:creationId xmlns:p14="http://schemas.microsoft.com/office/powerpoint/2010/main" val="245721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27</a:t>
            </a:fld>
            <a:endParaRPr lang="en-US"/>
          </a:p>
        </p:txBody>
      </p:sp>
    </p:spTree>
    <p:extLst>
      <p:ext uri="{BB962C8B-B14F-4D97-AF65-F5344CB8AC3E}">
        <p14:creationId xmlns:p14="http://schemas.microsoft.com/office/powerpoint/2010/main" val="65055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28</a:t>
            </a:fld>
            <a:endParaRPr lang="en-US"/>
          </a:p>
        </p:txBody>
      </p:sp>
    </p:spTree>
    <p:extLst>
      <p:ext uri="{BB962C8B-B14F-4D97-AF65-F5344CB8AC3E}">
        <p14:creationId xmlns:p14="http://schemas.microsoft.com/office/powerpoint/2010/main" val="368611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third chapter I looked at a mechanism of pH regulation to get at the mechanisms that may help early life stages be largely tolerant of high CO2 and low pH</a:t>
            </a:r>
          </a:p>
        </p:txBody>
      </p:sp>
      <p:sp>
        <p:nvSpPr>
          <p:cNvPr id="4" name="Slide Number Placeholder 3"/>
          <p:cNvSpPr>
            <a:spLocks noGrp="1"/>
          </p:cNvSpPr>
          <p:nvPr>
            <p:ph type="sldNum" sz="quarter" idx="5"/>
          </p:nvPr>
        </p:nvSpPr>
        <p:spPr/>
        <p:txBody>
          <a:bodyPr/>
          <a:lstStyle/>
          <a:p>
            <a:fld id="{1977AEF4-B771-4948-BF17-D3980E5C00BA}" type="slidenum">
              <a:rPr lang="en-US" smtClean="0"/>
              <a:t>30</a:t>
            </a:fld>
            <a:endParaRPr lang="en-US"/>
          </a:p>
        </p:txBody>
      </p:sp>
    </p:spTree>
    <p:extLst>
      <p:ext uri="{BB962C8B-B14F-4D97-AF65-F5344CB8AC3E}">
        <p14:creationId xmlns:p14="http://schemas.microsoft.com/office/powerpoint/2010/main" val="45689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36</a:t>
            </a:fld>
            <a:endParaRPr lang="en-US"/>
          </a:p>
        </p:txBody>
      </p:sp>
    </p:spTree>
    <p:extLst>
      <p:ext uri="{BB962C8B-B14F-4D97-AF65-F5344CB8AC3E}">
        <p14:creationId xmlns:p14="http://schemas.microsoft.com/office/powerpoint/2010/main" val="8023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37</a:t>
            </a:fld>
            <a:endParaRPr lang="en-US"/>
          </a:p>
        </p:txBody>
      </p:sp>
    </p:spTree>
    <p:extLst>
      <p:ext uri="{BB962C8B-B14F-4D97-AF65-F5344CB8AC3E}">
        <p14:creationId xmlns:p14="http://schemas.microsoft.com/office/powerpoint/2010/main" val="24102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-Silversides live in estuaries and coastal waters along the east coast, and the ones I did my research on are from bays and estuaries connected to Long Island Sound</a:t>
            </a:r>
          </a:p>
          <a:p>
            <a:r>
              <a:rPr lang="en-US" dirty="0"/>
              <a:t>-This area is experiencing a combination of gradual global changes and more intense, fluctuating conditions</a:t>
            </a:r>
          </a:p>
          <a:p>
            <a:r>
              <a:rPr lang="en-US" dirty="0"/>
              <a:t>-At the same time, the waters off the Northeast US are some of the fastest warming waters worldwide</a:t>
            </a:r>
          </a:p>
          <a:p>
            <a:r>
              <a:rPr lang="en-US" dirty="0"/>
              <a:t>-Long island is here – not as bad as Gulf of Maine and north but still has warmed by about 2 or more degrees FAHRENHEIT</a:t>
            </a:r>
          </a:p>
        </p:txBody>
      </p:sp>
      <p:sp>
        <p:nvSpPr>
          <p:cNvPr id="4" name="Slide Number Placeholder 3"/>
          <p:cNvSpPr>
            <a:spLocks noGrp="1"/>
          </p:cNvSpPr>
          <p:nvPr>
            <p:ph type="sldNum" sz="quarter" idx="5"/>
          </p:nvPr>
        </p:nvSpPr>
        <p:spPr/>
        <p:txBody>
          <a:bodyPr/>
          <a:lstStyle/>
          <a:p>
            <a:fld id="{1977AEF4-B771-4948-BF17-D3980E5C00BA}" type="slidenum">
              <a:rPr lang="en-US" smtClean="0"/>
              <a:t>3</a:t>
            </a:fld>
            <a:endParaRPr lang="en-US"/>
          </a:p>
        </p:txBody>
      </p:sp>
    </p:spTree>
    <p:extLst>
      <p:ext uri="{BB962C8B-B14F-4D97-AF65-F5344CB8AC3E}">
        <p14:creationId xmlns:p14="http://schemas.microsoft.com/office/powerpoint/2010/main" val="16116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 ionocyte density before hatching compared to after may be related to the difference in metabolic sensitivity before and after hatching</a:t>
            </a:r>
          </a:p>
          <a:p>
            <a:r>
              <a:rPr lang="en-US" dirty="0"/>
              <a:t>-Maybe since they have fewer ionocytes they are doing more with each ionocyte to maintain acid-base balance</a:t>
            </a:r>
          </a:p>
        </p:txBody>
      </p:sp>
      <p:sp>
        <p:nvSpPr>
          <p:cNvPr id="4" name="Slide Number Placeholder 3"/>
          <p:cNvSpPr>
            <a:spLocks noGrp="1"/>
          </p:cNvSpPr>
          <p:nvPr>
            <p:ph type="sldNum" sz="quarter" idx="5"/>
          </p:nvPr>
        </p:nvSpPr>
        <p:spPr/>
        <p:txBody>
          <a:bodyPr/>
          <a:lstStyle/>
          <a:p>
            <a:fld id="{1977AEF4-B771-4948-BF17-D3980E5C00BA}" type="slidenum">
              <a:rPr lang="en-US" smtClean="0"/>
              <a:t>43</a:t>
            </a:fld>
            <a:endParaRPr lang="en-US"/>
          </a:p>
        </p:txBody>
      </p:sp>
    </p:spTree>
    <p:extLst>
      <p:ext uri="{BB962C8B-B14F-4D97-AF65-F5344CB8AC3E}">
        <p14:creationId xmlns:p14="http://schemas.microsoft.com/office/powerpoint/2010/main" val="387768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doesn’t reveal as much about the energy budget exactly but it does still have implications for recruitment to the adult population, which then affects how many adults there are to reproduce</a:t>
            </a:r>
          </a:p>
        </p:txBody>
      </p:sp>
      <p:sp>
        <p:nvSpPr>
          <p:cNvPr id="4" name="Slide Number Placeholder 3"/>
          <p:cNvSpPr>
            <a:spLocks noGrp="1"/>
          </p:cNvSpPr>
          <p:nvPr>
            <p:ph type="sldNum" sz="quarter" idx="5"/>
          </p:nvPr>
        </p:nvSpPr>
        <p:spPr/>
        <p:txBody>
          <a:bodyPr/>
          <a:lstStyle/>
          <a:p>
            <a:fld id="{1977AEF4-B771-4948-BF17-D3980E5C00BA}" type="slidenum">
              <a:rPr lang="en-US" smtClean="0"/>
              <a:t>51</a:t>
            </a:fld>
            <a:endParaRPr lang="en-US"/>
          </a:p>
        </p:txBody>
      </p:sp>
    </p:spTree>
    <p:extLst>
      <p:ext uri="{BB962C8B-B14F-4D97-AF65-F5344CB8AC3E}">
        <p14:creationId xmlns:p14="http://schemas.microsoft.com/office/powerpoint/2010/main" val="283845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lowest DO level, conversion efficiency is 58% of what it was at </a:t>
            </a:r>
            <a:r>
              <a:rPr lang="en-US" dirty="0" err="1"/>
              <a:t>normoxia</a:t>
            </a:r>
            <a:r>
              <a:rPr lang="en-US" dirty="0"/>
              <a:t>, </a:t>
            </a:r>
          </a:p>
          <a:p>
            <a:r>
              <a:rPr lang="en-US" dirty="0"/>
              <a:t>And mortality rates are 1.73 times higher (or 73% greater) </a:t>
            </a:r>
          </a:p>
        </p:txBody>
      </p:sp>
      <p:sp>
        <p:nvSpPr>
          <p:cNvPr id="4" name="Slide Number Placeholder 3"/>
          <p:cNvSpPr>
            <a:spLocks noGrp="1"/>
          </p:cNvSpPr>
          <p:nvPr>
            <p:ph type="sldNum" sz="quarter" idx="5"/>
          </p:nvPr>
        </p:nvSpPr>
        <p:spPr/>
        <p:txBody>
          <a:bodyPr/>
          <a:lstStyle/>
          <a:p>
            <a:fld id="{1977AEF4-B771-4948-BF17-D3980E5C00BA}" type="slidenum">
              <a:rPr lang="en-US" smtClean="0"/>
              <a:t>59</a:t>
            </a:fld>
            <a:endParaRPr lang="en-US"/>
          </a:p>
        </p:txBody>
      </p:sp>
    </p:spTree>
    <p:extLst>
      <p:ext uri="{BB962C8B-B14F-4D97-AF65-F5344CB8AC3E}">
        <p14:creationId xmlns:p14="http://schemas.microsoft.com/office/powerpoint/2010/main" val="397595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water holds less dissolved oxygen</a:t>
            </a:r>
          </a:p>
          <a:p>
            <a:r>
              <a:rPr lang="en-US" dirty="0"/>
              <a:t>-This is contributing to widespread ocean deoxygenation worldwide, and hypoxic ‘dead’ zones that cause fish kills like this are becoming more common</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a:t>
            </a:fld>
            <a:endParaRPr lang="en-US"/>
          </a:p>
        </p:txBody>
      </p:sp>
    </p:spTree>
    <p:extLst>
      <p:ext uri="{BB962C8B-B14F-4D97-AF65-F5344CB8AC3E}">
        <p14:creationId xmlns:p14="http://schemas.microsoft.com/office/powerpoint/2010/main" val="84838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acidification is gradually decreasing the pH in the ocean worldwide. As CO2 from GHG emissions dissolves into the water, CO2 goes up and pH goes down. </a:t>
            </a:r>
          </a:p>
          <a:p>
            <a:r>
              <a:rPr lang="en-US" dirty="0"/>
              <a:t>-Just like soda, the colder the water is the more CO2 it can hold. So the farther you are from the equator the more severe ocean acidification is. </a:t>
            </a:r>
          </a:p>
        </p:txBody>
      </p:sp>
      <p:sp>
        <p:nvSpPr>
          <p:cNvPr id="4" name="Slide Number Placeholder 3"/>
          <p:cNvSpPr>
            <a:spLocks noGrp="1"/>
          </p:cNvSpPr>
          <p:nvPr>
            <p:ph type="sldNum" sz="quarter" idx="5"/>
          </p:nvPr>
        </p:nvSpPr>
        <p:spPr/>
        <p:txBody>
          <a:bodyPr/>
          <a:lstStyle/>
          <a:p>
            <a:fld id="{1977AEF4-B771-4948-BF17-D3980E5C00BA}" type="slidenum">
              <a:rPr lang="en-US" smtClean="0"/>
              <a:t>5</a:t>
            </a:fld>
            <a:endParaRPr lang="en-US"/>
          </a:p>
        </p:txBody>
      </p:sp>
    </p:spTree>
    <p:extLst>
      <p:ext uri="{BB962C8B-B14F-4D97-AF65-F5344CB8AC3E}">
        <p14:creationId xmlns:p14="http://schemas.microsoft.com/office/powerpoint/2010/main" val="341937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estuaries, which silverside offspring use as a nursery, these changes are happening on top of highly fluctuating and extreme conditions</a:t>
            </a:r>
          </a:p>
          <a:p>
            <a:r>
              <a:rPr lang="en-US" dirty="0"/>
              <a:t>-Warming causes stratification that can trap hypoxic waters at the bottom and prevent surface oxygen from reaching the bottom</a:t>
            </a:r>
          </a:p>
          <a:p>
            <a:r>
              <a:rPr lang="en-US" dirty="0"/>
              <a:t>-Coastal waters have a lot of respiration going on – both from densely populated marine life and microbial respiration from decomposition of organic matter</a:t>
            </a:r>
          </a:p>
          <a:p>
            <a:r>
              <a:rPr lang="en-US" dirty="0"/>
              <a:t>-The closed-in shapes of some estuaries can delay mixing with outside seawater to help dissipate the acidified, hypoxic water that forms</a:t>
            </a:r>
          </a:p>
          <a:p>
            <a:r>
              <a:rPr lang="en-US" dirty="0"/>
              <a:t>-As a result, pH and oxygen tend to covary – as shown here for western Long Island sound</a:t>
            </a:r>
          </a:p>
          <a:p>
            <a:r>
              <a:rPr lang="en-US" dirty="0"/>
              <a:t>-Summer is when both of these stressors are at their worst, especially in bottom waters (DO is below 2 mg/L and pH is almost a whole unit below that of the open ocean, which is about 10x as acidic because it is on a log scale)</a:t>
            </a:r>
          </a:p>
        </p:txBody>
      </p:sp>
      <p:sp>
        <p:nvSpPr>
          <p:cNvPr id="4" name="Slide Number Placeholder 3"/>
          <p:cNvSpPr>
            <a:spLocks noGrp="1"/>
          </p:cNvSpPr>
          <p:nvPr>
            <p:ph type="sldNum" sz="quarter" idx="10"/>
          </p:nvPr>
        </p:nvSpPr>
        <p:spPr/>
        <p:txBody>
          <a:bodyPr/>
          <a:lstStyle/>
          <a:p>
            <a:fld id="{6D95B8E5-6967-461C-8ACB-F9D3CE1C4D26}" type="slidenum">
              <a:rPr lang="en-US" smtClean="0"/>
              <a:t>6</a:t>
            </a:fld>
            <a:endParaRPr lang="en-US"/>
          </a:p>
        </p:txBody>
      </p:sp>
    </p:spTree>
    <p:extLst>
      <p:ext uri="{BB962C8B-B14F-4D97-AF65-F5344CB8AC3E}">
        <p14:creationId xmlns:p14="http://schemas.microsoft.com/office/powerpoint/2010/main" val="294619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data from Flax Pond, a very enclosed salt pond off of LIS</a:t>
            </a:r>
          </a:p>
          <a:p>
            <a:r>
              <a:rPr lang="en-US" baseline="0" dirty="0"/>
              <a:t>-The thick black line and gray shading show the temperature, pH, or DO in the pond throughout the year</a:t>
            </a:r>
          </a:p>
          <a:p>
            <a:r>
              <a:rPr lang="en-US" baseline="0" dirty="0"/>
              <a:t>-The thin black line shows the daily range of each variable so you can see how much higher the variability is in spring and summer, especially for pH and DO</a:t>
            </a:r>
          </a:p>
          <a:p>
            <a:r>
              <a:rPr lang="en-US" baseline="0" dirty="0"/>
              <a:t>-When temperatures get highest is also when pH and oxygen get lowest</a:t>
            </a:r>
          </a:p>
          <a:p>
            <a:r>
              <a:rPr lang="en-US" baseline="0" dirty="0"/>
              <a:t>-Silversides are already experiencing conditions more severe than those predicted for global change, and they experience multiple stressors at once</a:t>
            </a:r>
          </a:p>
          <a:p>
            <a:r>
              <a:rPr lang="en-US" baseline="0" dirty="0"/>
              <a:t>-This means to understand their tolerance realistically, we need to study the effects of multiple stressors at the same time</a:t>
            </a:r>
          </a:p>
        </p:txBody>
      </p:sp>
      <p:sp>
        <p:nvSpPr>
          <p:cNvPr id="4" name="Slide Number Placeholder 3"/>
          <p:cNvSpPr>
            <a:spLocks noGrp="1"/>
          </p:cNvSpPr>
          <p:nvPr>
            <p:ph type="sldNum" sz="quarter" idx="10"/>
          </p:nvPr>
        </p:nvSpPr>
        <p:spPr/>
        <p:txBody>
          <a:bodyPr/>
          <a:lstStyle/>
          <a:p>
            <a:fld id="{6D95B8E5-6967-461C-8ACB-F9D3CE1C4D26}" type="slidenum">
              <a:rPr lang="en-US" smtClean="0"/>
              <a:t>7</a:t>
            </a:fld>
            <a:endParaRPr lang="en-US"/>
          </a:p>
        </p:txBody>
      </p:sp>
    </p:spTree>
    <p:extLst>
      <p:ext uri="{BB962C8B-B14F-4D97-AF65-F5344CB8AC3E}">
        <p14:creationId xmlns:p14="http://schemas.microsoft.com/office/powerpoint/2010/main" val="2722215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-Silversides are already experiencing conditions more severe than those predicted for global change</a:t>
            </a:r>
          </a:p>
          <a:p>
            <a:r>
              <a:rPr lang="en-US" baseline="0" dirty="0"/>
              <a:t>-The early life stages, which are thought to be more sensitive to stressors, experience multiple stressors at once in their habitat</a:t>
            </a:r>
          </a:p>
          <a:p>
            <a:r>
              <a:rPr lang="en-US" baseline="0" dirty="0"/>
              <a:t>-This means 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5"/>
          </p:nvPr>
        </p:nvSpPr>
        <p:spPr/>
        <p:txBody>
          <a:bodyPr/>
          <a:lstStyle/>
          <a:p>
            <a:fld id="{635149E3-1623-4319-96B6-34A5B339AD54}" type="slidenum">
              <a:rPr lang="en-US" smtClean="0"/>
              <a:t>8</a:t>
            </a:fld>
            <a:endParaRPr lang="en-US"/>
          </a:p>
        </p:txBody>
      </p:sp>
    </p:spTree>
    <p:extLst>
      <p:ext uri="{BB962C8B-B14F-4D97-AF65-F5344CB8AC3E}">
        <p14:creationId xmlns:p14="http://schemas.microsoft.com/office/powerpoint/2010/main" val="409097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have interactions where a treatment by itself has no effect but when you add an additional stressor, it starts to have an effect</a:t>
            </a:r>
          </a:p>
        </p:txBody>
      </p:sp>
      <p:sp>
        <p:nvSpPr>
          <p:cNvPr id="4" name="Slide Number Placeholder 3"/>
          <p:cNvSpPr>
            <a:spLocks noGrp="1"/>
          </p:cNvSpPr>
          <p:nvPr>
            <p:ph type="sldNum" sz="quarter" idx="5"/>
          </p:nvPr>
        </p:nvSpPr>
        <p:spPr/>
        <p:txBody>
          <a:bodyPr/>
          <a:lstStyle/>
          <a:p>
            <a:fld id="{1977AEF4-B771-4948-BF17-D3980E5C00BA}" type="slidenum">
              <a:rPr lang="en-US" smtClean="0"/>
              <a:t>11</a:t>
            </a:fld>
            <a:endParaRPr lang="en-US"/>
          </a:p>
        </p:txBody>
      </p:sp>
    </p:spTree>
    <p:extLst>
      <p:ext uri="{BB962C8B-B14F-4D97-AF65-F5344CB8AC3E}">
        <p14:creationId xmlns:p14="http://schemas.microsoft.com/office/powerpoint/2010/main" val="410358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still hadn’t been looked at, for silversides as well as many other species, is what the underlying mechanisms are. </a:t>
            </a:r>
          </a:p>
          <a:p>
            <a:r>
              <a:rPr lang="en-US" dirty="0"/>
              <a:t>-How are they compensating for low pH and other co-occurring stressors? </a:t>
            </a:r>
          </a:p>
          <a:p>
            <a:r>
              <a:rPr lang="en-US" dirty="0"/>
              <a:t>-What physiological mechanisms help them tolerate it, and what tradeoffs might be occurring that are harmful to things like growth, recruitment, and reproduction?</a:t>
            </a:r>
          </a:p>
          <a:p>
            <a:r>
              <a:rPr lang="en-US" dirty="0"/>
              <a:t>-This can help us understand how populations and ecosystems will be affected as well</a:t>
            </a:r>
          </a:p>
        </p:txBody>
      </p:sp>
      <p:sp>
        <p:nvSpPr>
          <p:cNvPr id="4" name="Slide Number Placeholder 3"/>
          <p:cNvSpPr>
            <a:spLocks noGrp="1"/>
          </p:cNvSpPr>
          <p:nvPr>
            <p:ph type="sldNum" sz="quarter" idx="5"/>
          </p:nvPr>
        </p:nvSpPr>
        <p:spPr/>
        <p:txBody>
          <a:bodyPr/>
          <a:lstStyle/>
          <a:p>
            <a:fld id="{1977AEF4-B771-4948-BF17-D3980E5C00BA}" type="slidenum">
              <a:rPr lang="en-US" smtClean="0"/>
              <a:t>13</a:t>
            </a:fld>
            <a:endParaRPr lang="en-US"/>
          </a:p>
        </p:txBody>
      </p:sp>
    </p:spTree>
    <p:extLst>
      <p:ext uri="{BB962C8B-B14F-4D97-AF65-F5344CB8AC3E}">
        <p14:creationId xmlns:p14="http://schemas.microsoft.com/office/powerpoint/2010/main" val="314339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97269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262187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79466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7D0A-AD25-44AB-87FB-F469A64D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FF868-B2A4-40E8-9278-0AF0119F6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C9806-2951-493E-BF88-9F20270F26EB}"/>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1FFCFDBC-2D62-401D-8352-E34B579A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AB96F-75B5-43FB-98C2-C2E2C323B79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3891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8C1-3D83-4A1D-A04A-F74752A52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C9037-EE7C-4764-B898-B1A810FD1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AC943-A96D-42B6-9165-8FD36376F73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0A809B4-9453-4F60-A3D0-8A12508F7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DF469-0DDA-4371-9ECE-69C1E033B98E}"/>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780777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D8F-FBF4-4E12-9828-18A37DA0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0A2EA-5531-4248-A69E-88EB2FC65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144A7-5CD3-4E6B-82A6-AB1DF24B340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39EAB4C-ACC0-4CD2-8516-4A9E363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490A4-4FB4-4668-A821-030E2ACFBBF0}"/>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3391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61C-F0C5-4C36-9795-29B669FDB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72FC3-04FF-4248-8743-D3D95BDD7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367DA-25D2-40F7-BE34-A0C9C49D0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C2B44-81D4-4BFF-8D76-78783E5274A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F6A5ACFE-8FA1-40F4-87D7-C0A1F6C1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EB88-EA65-4D3D-BCC7-1C59F96C9A8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9052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A43-2F17-4949-8A9E-D64F984CA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35A3B-6A23-4233-8FCE-37E58135E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42ECD-78B7-476D-975A-93D5FF05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92D66-AAC7-425A-B0F8-4B8FCF0EC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C96F4-6DD5-451E-9A98-34F815ABE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1E5DC-B78C-4B2E-95FB-6ACA3FCAA2D2}"/>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8" name="Footer Placeholder 7">
            <a:extLst>
              <a:ext uri="{FF2B5EF4-FFF2-40B4-BE49-F238E27FC236}">
                <a16:creationId xmlns:a16="http://schemas.microsoft.com/office/drawing/2014/main" id="{FC49BBF1-8FB6-4CEB-8B8C-6804239E2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4CF6C-6EDF-4801-BB9E-152A8B1D9599}"/>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5539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C97-D262-4451-9F62-3500903AEB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4DEB1-024D-49A2-9B51-49B0F25242F1}"/>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4" name="Footer Placeholder 3">
            <a:extLst>
              <a:ext uri="{FF2B5EF4-FFF2-40B4-BE49-F238E27FC236}">
                <a16:creationId xmlns:a16="http://schemas.microsoft.com/office/drawing/2014/main" id="{49A0C9DC-C120-42E9-9220-888160EB9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5EADF-C78D-417A-BCA9-8818F1BC672C}"/>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87979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A0FCB-D5FA-4CA0-BE82-4C0FA5DE18B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3" name="Footer Placeholder 2">
            <a:extLst>
              <a:ext uri="{FF2B5EF4-FFF2-40B4-BE49-F238E27FC236}">
                <a16:creationId xmlns:a16="http://schemas.microsoft.com/office/drawing/2014/main" id="{D15162B1-B2AD-4F9D-A2A8-3C7D01479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B28B8-75EC-485C-99E8-FA45223E22E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1166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DAFE-C823-4451-9E74-F563F3E7F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6A322-55AD-41E7-AB30-80855C7FE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7E229-867C-46B3-BE2D-3B4C3B96A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009A5-CE5D-48F2-AF83-1E72244040FE}"/>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3F4E6EF3-CDCB-4BD4-9D31-8E3D4A1EE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4CE6-ED07-40D3-B509-9B51255A83A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7584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44693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89D-F4A3-43CE-A00A-1B677E56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87388E-C8BF-4D37-B520-FB021BCA6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D5CD5-6951-4A78-A5B3-9E0E00262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3B2E-899A-48A4-AFDB-F3CF41FC65F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86A43509-CA14-47D6-A40D-4BB69E0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25FEF-14D2-4F8C-9C99-66B30ACDA843}"/>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148462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002-FC23-4541-8E09-375E16323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CB6369-840C-40B7-A50D-C36FDD230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A6CB0-0562-4231-8A92-21518270402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626875A-9011-4F0C-9833-C5A2643F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54D66-6321-4757-8B69-4887E87155F2}"/>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51962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8AD62-60C5-47D3-8B89-8C7F0DC1A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60E3C-2056-45E3-B678-76AFC4420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414F-761E-4CAF-9919-F450747D0967}"/>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8E0F1EB-6BA6-4D52-B939-72EE91131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3AE0D-CC01-4C63-A5F3-195D89955288}"/>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97015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77492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792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69B23-D88F-4C3E-9835-A3E7B2518383}"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03698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69B23-D88F-4C3E-9835-A3E7B2518383}"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55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69B23-D88F-4C3E-9835-A3E7B2518383}"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3955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77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394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69B23-D88F-4C3E-9835-A3E7B2518383}" type="datetimeFigureOut">
              <a:rPr lang="en-US" smtClean="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292D9-4809-49FB-894E-C73C2D29841E}" type="slidenum">
              <a:rPr lang="en-US" smtClean="0"/>
              <a:t>‹#›</a:t>
            </a:fld>
            <a:endParaRPr lang="en-US"/>
          </a:p>
        </p:txBody>
      </p:sp>
    </p:spTree>
    <p:extLst>
      <p:ext uri="{BB962C8B-B14F-4D97-AF65-F5344CB8AC3E}">
        <p14:creationId xmlns:p14="http://schemas.microsoft.com/office/powerpoint/2010/main" val="1848547903"/>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33F04-B838-46CB-8BC7-95AF0F281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930A5-6E6F-4DF0-B1D8-4BC73F695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B3575-5BC7-45CE-844A-FD6DD3D13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77517B2-F19E-433E-BBE6-302C9FF6E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EEA60E-1E55-4104-A1D1-A3E25D1D3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1B008-0F83-410A-9285-D9F1A397C646}" type="slidenum">
              <a:rPr lang="en-US" smtClean="0"/>
              <a:t>‹#›</a:t>
            </a:fld>
            <a:endParaRPr lang="en-US"/>
          </a:p>
        </p:txBody>
      </p:sp>
    </p:spTree>
    <p:extLst>
      <p:ext uri="{BB962C8B-B14F-4D97-AF65-F5344CB8AC3E}">
        <p14:creationId xmlns:p14="http://schemas.microsoft.com/office/powerpoint/2010/main" val="8036247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7"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microsoft.com/office/2007/relationships/hdphoto" Target="../media/hdphoto6.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ADFD-C03F-00E8-8625-527871CB6E92}"/>
              </a:ext>
            </a:extLst>
          </p:cNvPr>
          <p:cNvSpPr>
            <a:spLocks noGrp="1"/>
          </p:cNvSpPr>
          <p:nvPr>
            <p:ph type="ctrTitle"/>
          </p:nvPr>
        </p:nvSpPr>
        <p:spPr>
          <a:xfrm>
            <a:off x="697583" y="1122363"/>
            <a:ext cx="10897385" cy="2387600"/>
          </a:xfrm>
        </p:spPr>
        <p:txBody>
          <a:bodyPr>
            <a:noAutofit/>
          </a:bodyPr>
          <a:lstStyle/>
          <a:p>
            <a:r>
              <a:rPr lang="en-US" sz="4400" dirty="0"/>
              <a:t>Early life physiological and energetic responses of Atlantic silversides (</a:t>
            </a:r>
            <a:r>
              <a:rPr lang="en-US" sz="4400" i="1" dirty="0"/>
              <a:t>Menidia menidia</a:t>
            </a:r>
            <a:r>
              <a:rPr lang="en-US" sz="4400" dirty="0"/>
              <a:t>) to ocean acidification, warming, and hypoxia</a:t>
            </a:r>
          </a:p>
        </p:txBody>
      </p:sp>
      <p:sp>
        <p:nvSpPr>
          <p:cNvPr id="3" name="Subtitle 2">
            <a:extLst>
              <a:ext uri="{FF2B5EF4-FFF2-40B4-BE49-F238E27FC236}">
                <a16:creationId xmlns:a16="http://schemas.microsoft.com/office/drawing/2014/main" id="{3AFE303B-E247-D0FE-17E9-039E1251A372}"/>
              </a:ext>
            </a:extLst>
          </p:cNvPr>
          <p:cNvSpPr>
            <a:spLocks noGrp="1"/>
          </p:cNvSpPr>
          <p:nvPr>
            <p:ph type="subTitle" idx="1"/>
          </p:nvPr>
        </p:nvSpPr>
        <p:spPr>
          <a:xfrm>
            <a:off x="1524000" y="3808428"/>
            <a:ext cx="9144000" cy="1449371"/>
          </a:xfrm>
        </p:spPr>
        <p:txBody>
          <a:bodyPr/>
          <a:lstStyle/>
          <a:p>
            <a:r>
              <a:rPr lang="en-US" dirty="0"/>
              <a:t>Teresa G. Schwemmer</a:t>
            </a:r>
          </a:p>
        </p:txBody>
      </p:sp>
    </p:spTree>
    <p:extLst>
      <p:ext uri="{BB962C8B-B14F-4D97-AF65-F5344CB8AC3E}">
        <p14:creationId xmlns:p14="http://schemas.microsoft.com/office/powerpoint/2010/main" val="196394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9FC64A6C-F1BE-8A13-B040-01F51214ED4A}"/>
              </a:ext>
            </a:extLst>
          </p:cNvPr>
          <p:cNvGraphicFramePr>
            <a:graphicFrameLocks/>
          </p:cNvGraphicFramePr>
          <p:nvPr>
            <p:extLst>
              <p:ext uri="{D42A27DB-BD31-4B8C-83A1-F6EECF244321}">
                <p14:modId xmlns:p14="http://schemas.microsoft.com/office/powerpoint/2010/main" val="2734979185"/>
              </p:ext>
            </p:extLst>
          </p:nvPr>
        </p:nvGraphicFramePr>
        <p:xfrm>
          <a:off x="6294999" y="1825624"/>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936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E8AC494-25C4-5894-BC80-3F0CFF14D52C}"/>
              </a:ext>
            </a:extLst>
          </p:cNvPr>
          <p:cNvGraphicFramePr>
            <a:graphicFrameLocks/>
          </p:cNvGraphicFramePr>
          <p:nvPr>
            <p:extLst>
              <p:ext uri="{D42A27DB-BD31-4B8C-83A1-F6EECF244321}">
                <p14:modId xmlns:p14="http://schemas.microsoft.com/office/powerpoint/2010/main" val="1552549715"/>
              </p:ext>
            </p:extLst>
          </p:nvPr>
        </p:nvGraphicFramePr>
        <p:xfrm>
          <a:off x="6294122" y="1825624"/>
          <a:ext cx="5059678" cy="43513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3817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2"/>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Tree>
    <p:extLst>
      <p:ext uri="{BB962C8B-B14F-4D97-AF65-F5344CB8AC3E}">
        <p14:creationId xmlns:p14="http://schemas.microsoft.com/office/powerpoint/2010/main" val="342289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3"/>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
        <p:nvSpPr>
          <p:cNvPr id="3" name="Rectangle 2">
            <a:extLst>
              <a:ext uri="{FF2B5EF4-FFF2-40B4-BE49-F238E27FC236}">
                <a16:creationId xmlns:a16="http://schemas.microsoft.com/office/drawing/2014/main" id="{75AA3960-D4D0-AA9B-AAAC-ACFCB0A255D4}"/>
              </a:ext>
            </a:extLst>
          </p:cNvPr>
          <p:cNvSpPr/>
          <p:nvPr/>
        </p:nvSpPr>
        <p:spPr>
          <a:xfrm>
            <a:off x="0" y="0"/>
            <a:ext cx="12192000" cy="6858000"/>
          </a:xfrm>
          <a:prstGeom prst="rect">
            <a:avLst/>
          </a:prstGeom>
          <a:solidFill>
            <a:srgbClr val="003635">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7067E-CA8D-1B5E-1B3B-D1CAE72C92A8}"/>
              </a:ext>
            </a:extLst>
          </p:cNvPr>
          <p:cNvSpPr txBox="1"/>
          <p:nvPr/>
        </p:nvSpPr>
        <p:spPr>
          <a:xfrm>
            <a:off x="2002674" y="1910570"/>
            <a:ext cx="8183301" cy="2554545"/>
          </a:xfrm>
          <a:prstGeom prst="rect">
            <a:avLst/>
          </a:prstGeom>
          <a:solidFill>
            <a:schemeClr val="accent1">
              <a:lumMod val="20000"/>
              <a:lumOff val="80000"/>
            </a:schemeClr>
          </a:solidFill>
        </p:spPr>
        <p:txBody>
          <a:bodyPr wrap="square" rtlCol="0">
            <a:spAutoFit/>
          </a:bodyPr>
          <a:lstStyle/>
          <a:p>
            <a:pPr algn="ctr"/>
            <a:endParaRPr lang="en-US" sz="4000" dirty="0">
              <a:solidFill>
                <a:schemeClr val="bg1"/>
              </a:solidFill>
            </a:endParaRPr>
          </a:p>
          <a:p>
            <a:pPr algn="ctr"/>
            <a:r>
              <a:rPr lang="en-US" sz="4000" b="1" dirty="0">
                <a:solidFill>
                  <a:schemeClr val="bg1"/>
                </a:solidFill>
              </a:rPr>
              <a:t>What are the underlying physiological mechanisms?</a:t>
            </a:r>
          </a:p>
          <a:p>
            <a:pPr algn="ctr"/>
            <a:endParaRPr lang="en-US" sz="4000" dirty="0">
              <a:solidFill>
                <a:schemeClr val="bg1"/>
              </a:solidFill>
            </a:endParaRPr>
          </a:p>
        </p:txBody>
      </p:sp>
    </p:spTree>
    <p:extLst>
      <p:ext uri="{BB962C8B-B14F-4D97-AF65-F5344CB8AC3E}">
        <p14:creationId xmlns:p14="http://schemas.microsoft.com/office/powerpoint/2010/main" val="8990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315549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131843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B43A31-C0EC-3C51-A92E-3808A002B06E}"/>
              </a:ext>
            </a:extLst>
          </p:cNvPr>
          <p:cNvSpPr/>
          <p:nvPr/>
        </p:nvSpPr>
        <p:spPr>
          <a:xfrm>
            <a:off x="701750" y="2456122"/>
            <a:ext cx="10781414" cy="37958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57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3CCBD-4D7D-D8DD-2C89-1C782E18795F}"/>
              </a:ext>
            </a:extLst>
          </p:cNvPr>
          <p:cNvSpPr>
            <a:spLocks noGrp="1"/>
          </p:cNvSpPr>
          <p:nvPr>
            <p:ph sz="half" idx="1"/>
          </p:nvPr>
        </p:nvSpPr>
        <p:spPr>
          <a:xfrm>
            <a:off x="551121" y="2087300"/>
            <a:ext cx="7009406" cy="4043363"/>
          </a:xfrm>
        </p:spPr>
        <p:txBody>
          <a:bodyPr/>
          <a:lstStyle/>
          <a:p>
            <a:pPr marL="0" indent="0">
              <a:buNone/>
            </a:pPr>
            <a:r>
              <a:rPr lang="en-US" b="1" dirty="0"/>
              <a:t>Experimental design</a:t>
            </a:r>
          </a:p>
          <a:p>
            <a:r>
              <a:rPr lang="en-US" dirty="0"/>
              <a:t>Two types of experiments conducted by Baumann Lab at UConn:</a:t>
            </a:r>
          </a:p>
          <a:p>
            <a:pPr lvl="1"/>
            <a:r>
              <a:rPr lang="en-US" dirty="0"/>
              <a:t>Temperature x CO</a:t>
            </a:r>
            <a:r>
              <a:rPr lang="en-US" baseline="-25000" dirty="0"/>
              <a:t>2</a:t>
            </a:r>
            <a:endParaRPr lang="en-US" dirty="0"/>
          </a:p>
          <a:p>
            <a:pPr lvl="1"/>
            <a:r>
              <a:rPr lang="en-US" dirty="0"/>
              <a:t>Oxygen x CO</a:t>
            </a:r>
            <a:r>
              <a:rPr lang="en-US" baseline="-25000" dirty="0"/>
              <a:t>2</a:t>
            </a:r>
            <a:endParaRPr lang="en-US" dirty="0"/>
          </a:p>
          <a:p>
            <a:r>
              <a:rPr lang="en-US" dirty="0"/>
              <a:t>Catch wild adults and spawn in lab</a:t>
            </a:r>
          </a:p>
          <a:p>
            <a:r>
              <a:rPr lang="en-US" dirty="0"/>
              <a:t>Start treatments right after fertilization</a:t>
            </a:r>
          </a:p>
        </p:txBody>
      </p:sp>
      <p:sp>
        <p:nvSpPr>
          <p:cNvPr id="5" name="Title 1">
            <a:extLst>
              <a:ext uri="{FF2B5EF4-FFF2-40B4-BE49-F238E27FC236}">
                <a16:creationId xmlns:a16="http://schemas.microsoft.com/office/drawing/2014/main" id="{4CE9822B-ADA4-127D-1A57-96D68F3C8CD5}"/>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pic>
        <p:nvPicPr>
          <p:cNvPr id="10" name="Picture 9">
            <a:extLst>
              <a:ext uri="{FF2B5EF4-FFF2-40B4-BE49-F238E27FC236}">
                <a16:creationId xmlns:a16="http://schemas.microsoft.com/office/drawing/2014/main" id="{28CB8ADD-7D5E-1196-BA00-DB2FB88E217F}"/>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7991038" y="1886577"/>
            <a:ext cx="3565659" cy="4113019"/>
          </a:xfrm>
          <a:prstGeom prst="rect">
            <a:avLst/>
          </a:prstGeom>
          <a:ln w="28575">
            <a:solidFill>
              <a:schemeClr val="accent1"/>
            </a:solidFill>
          </a:ln>
        </p:spPr>
      </p:pic>
      <p:sp>
        <p:nvSpPr>
          <p:cNvPr id="12" name="TextBox 11">
            <a:extLst>
              <a:ext uri="{FF2B5EF4-FFF2-40B4-BE49-F238E27FC236}">
                <a16:creationId xmlns:a16="http://schemas.microsoft.com/office/drawing/2014/main" id="{DFA623D4-FE1A-A770-04B0-6FE99B62BBD7}"/>
              </a:ext>
            </a:extLst>
          </p:cNvPr>
          <p:cNvSpPr txBox="1"/>
          <p:nvPr/>
        </p:nvSpPr>
        <p:spPr>
          <a:xfrm>
            <a:off x="9473747" y="6081335"/>
            <a:ext cx="2167132" cy="369332"/>
          </a:xfrm>
          <a:prstGeom prst="rect">
            <a:avLst/>
          </a:prstGeom>
          <a:noFill/>
        </p:spPr>
        <p:txBody>
          <a:bodyPr wrap="none" rtlCol="0">
            <a:spAutoFit/>
          </a:bodyPr>
          <a:lstStyle/>
          <a:p>
            <a:r>
              <a:rPr lang="en-US" i="1" dirty="0"/>
              <a:t>M. medina</a:t>
            </a:r>
            <a:r>
              <a:rPr lang="en-US" dirty="0"/>
              <a:t> embryo</a:t>
            </a:r>
          </a:p>
        </p:txBody>
      </p:sp>
    </p:spTree>
    <p:extLst>
      <p:ext uri="{BB962C8B-B14F-4D97-AF65-F5344CB8AC3E}">
        <p14:creationId xmlns:p14="http://schemas.microsoft.com/office/powerpoint/2010/main" val="151776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AF062FA-4B7B-4701-ABB9-82174B57A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0" b="21029"/>
          <a:stretch/>
        </p:blipFill>
        <p:spPr bwMode="auto">
          <a:xfrm>
            <a:off x="6661297" y="1506613"/>
            <a:ext cx="5051784" cy="44980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9552490" y="6079047"/>
            <a:ext cx="2160591" cy="369332"/>
          </a:xfrm>
          <a:prstGeom prst="rect">
            <a:avLst/>
          </a:prstGeom>
          <a:noFill/>
        </p:spPr>
        <p:txBody>
          <a:bodyPr wrap="none" rtlCol="0">
            <a:spAutoFit/>
          </a:bodyPr>
          <a:lstStyle/>
          <a:p>
            <a:r>
              <a:rPr lang="en-US" dirty="0"/>
              <a:t>Respirometry wells</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733646" y="2167555"/>
            <a:ext cx="5181600" cy="3457068"/>
          </a:xfrm>
        </p:spPr>
        <p:txBody>
          <a:bodyPr/>
          <a:lstStyle/>
          <a:p>
            <a:pPr marL="0" indent="0">
              <a:buNone/>
            </a:pPr>
            <a:r>
              <a:rPr lang="en-US" dirty="0"/>
              <a:t>Objective:</a:t>
            </a:r>
          </a:p>
          <a:p>
            <a:r>
              <a:rPr lang="en-US" dirty="0"/>
              <a:t>Understand metabolic </a:t>
            </a:r>
            <a:r>
              <a:rPr lang="en-US" b="1" dirty="0"/>
              <a:t>costs</a:t>
            </a:r>
            <a:r>
              <a:rPr lang="en-US" dirty="0"/>
              <a:t> of stressors for:</a:t>
            </a:r>
          </a:p>
          <a:p>
            <a:pPr lvl="1"/>
            <a:r>
              <a:rPr lang="en-US" dirty="0"/>
              <a:t>Embryos</a:t>
            </a:r>
          </a:p>
          <a:p>
            <a:pPr lvl="1"/>
            <a:r>
              <a:rPr lang="en-US" dirty="0"/>
              <a:t>Newly hatched larvae</a:t>
            </a:r>
          </a:p>
          <a:p>
            <a:r>
              <a:rPr lang="en-US" dirty="0"/>
              <a:t>Measure </a:t>
            </a:r>
            <a:r>
              <a:rPr lang="en-US" b="1" dirty="0"/>
              <a:t>mechanism</a:t>
            </a:r>
            <a:r>
              <a:rPr lang="en-US" dirty="0"/>
              <a:t> of impacts on growth and survival</a:t>
            </a:r>
          </a:p>
        </p:txBody>
      </p:sp>
    </p:spTree>
    <p:extLst>
      <p:ext uri="{BB962C8B-B14F-4D97-AF65-F5344CB8AC3E}">
        <p14:creationId xmlns:p14="http://schemas.microsoft.com/office/powerpoint/2010/main" val="152166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134542" y="6104220"/>
            <a:ext cx="3294043" cy="369332"/>
          </a:xfrm>
          <a:prstGeom prst="rect">
            <a:avLst/>
          </a:prstGeom>
          <a:noFill/>
        </p:spPr>
        <p:txBody>
          <a:bodyPr wrap="none" rtlCol="0">
            <a:spAutoFit/>
          </a:bodyPr>
          <a:lstStyle/>
          <a:p>
            <a:r>
              <a:rPr lang="en-US" dirty="0"/>
              <a:t>Optical oxygen measurement</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6459279" y="2022612"/>
            <a:ext cx="5181600" cy="4351338"/>
          </a:xfrm>
        </p:spPr>
        <p:txBody>
          <a:bodyPr/>
          <a:lstStyle/>
          <a:p>
            <a:pPr marL="0" indent="0">
              <a:buNone/>
            </a:pPr>
            <a:r>
              <a:rPr lang="en-US" dirty="0"/>
              <a:t>Hypotheses:</a:t>
            </a:r>
          </a:p>
          <a:p>
            <a:r>
              <a:rPr lang="en-US" dirty="0"/>
              <a:t>Metabolism </a:t>
            </a:r>
            <a:r>
              <a:rPr lang="en-US" b="1" dirty="0"/>
              <a:t>increases</a:t>
            </a:r>
            <a:r>
              <a:rPr lang="en-US" dirty="0"/>
              <a:t> with warmer temperatures</a:t>
            </a:r>
          </a:p>
          <a:p>
            <a:r>
              <a:rPr lang="en-US" dirty="0"/>
              <a:t>Metabolism </a:t>
            </a:r>
            <a:r>
              <a:rPr lang="en-US" b="1" dirty="0"/>
              <a:t>increases</a:t>
            </a:r>
            <a:r>
              <a:rPr lang="en-US" dirty="0"/>
              <a:t> with acidification</a:t>
            </a:r>
          </a:p>
          <a:p>
            <a:r>
              <a:rPr lang="en-US" dirty="0"/>
              <a:t>Metabolism </a:t>
            </a:r>
            <a:r>
              <a:rPr lang="en-US" b="1" dirty="0"/>
              <a:t>decreases</a:t>
            </a:r>
            <a:r>
              <a:rPr lang="en-US" dirty="0"/>
              <a:t> with low oxygen</a:t>
            </a:r>
          </a:p>
        </p:txBody>
      </p:sp>
      <p:pic>
        <p:nvPicPr>
          <p:cNvPr id="2" name="Picture 1" descr="A picture containing indoor, equipment, cluttered&#10;&#10;Description automatically generated">
            <a:extLst>
              <a:ext uri="{FF2B5EF4-FFF2-40B4-BE49-F238E27FC236}">
                <a16:creationId xmlns:a16="http://schemas.microsoft.com/office/drawing/2014/main" id="{DDCE07A3-29D5-A8AB-5CDF-A1C7F7BB4BD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542" y="1805178"/>
            <a:ext cx="5632274" cy="4224206"/>
          </a:xfrm>
          <a:prstGeom prst="rect">
            <a:avLst/>
          </a:prstGeom>
          <a:ln w="28575">
            <a:solidFill>
              <a:schemeClr val="accent1"/>
            </a:solidFill>
          </a:ln>
        </p:spPr>
      </p:pic>
    </p:spTree>
    <p:extLst>
      <p:ext uri="{BB962C8B-B14F-4D97-AF65-F5344CB8AC3E}">
        <p14:creationId xmlns:p14="http://schemas.microsoft.com/office/powerpoint/2010/main" val="118944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Temperature × CO</a:t>
            </a:r>
            <a:r>
              <a:rPr lang="en-US" baseline="-25000" dirty="0"/>
              <a:t>2</a:t>
            </a:r>
            <a:endParaRPr lang="en-US" dirty="0"/>
          </a:p>
        </p:txBody>
      </p:sp>
      <p:sp>
        <p:nvSpPr>
          <p:cNvPr id="10" name="TextBox 9">
            <a:extLst>
              <a:ext uri="{FF2B5EF4-FFF2-40B4-BE49-F238E27FC236}">
                <a16:creationId xmlns:a16="http://schemas.microsoft.com/office/drawing/2014/main" id="{95B940EC-1425-6843-E3A3-73A853C90371}"/>
              </a:ext>
            </a:extLst>
          </p:cNvPr>
          <p:cNvSpPr txBox="1"/>
          <p:nvPr/>
        </p:nvSpPr>
        <p:spPr>
          <a:xfrm>
            <a:off x="3344221" y="5919554"/>
            <a:ext cx="5503558" cy="461665"/>
          </a:xfrm>
          <a:prstGeom prst="rect">
            <a:avLst/>
          </a:prstGeom>
          <a:noFill/>
        </p:spPr>
        <p:txBody>
          <a:bodyPr wrap="none" rtlCol="0">
            <a:spAutoFit/>
          </a:bodyPr>
          <a:lstStyle/>
          <a:p>
            <a:r>
              <a:rPr lang="en-US" sz="2400" dirty="0"/>
              <a:t>Only </a:t>
            </a:r>
            <a:r>
              <a:rPr lang="en-US" sz="2400" b="1" dirty="0"/>
              <a:t>temperature</a:t>
            </a:r>
            <a:r>
              <a:rPr lang="en-US" sz="2400" dirty="0"/>
              <a:t> affects metabolism</a:t>
            </a:r>
          </a:p>
        </p:txBody>
      </p:sp>
      <p:pic>
        <p:nvPicPr>
          <p:cNvPr id="4" name="Picture 3">
            <a:extLst>
              <a:ext uri="{FF2B5EF4-FFF2-40B4-BE49-F238E27FC236}">
                <a16:creationId xmlns:a16="http://schemas.microsoft.com/office/drawing/2014/main" id="{D9B29DE9-7E9D-E77A-1918-98B3DC13FF6B}"/>
              </a:ext>
            </a:extLst>
          </p:cNvPr>
          <p:cNvPicPr>
            <a:picLocks noChangeAspect="1"/>
          </p:cNvPicPr>
          <p:nvPr/>
        </p:nvPicPr>
        <p:blipFill rotWithShape="1">
          <a:blip r:embed="rId3">
            <a:extLst>
              <a:ext uri="{28A0092B-C50C-407E-A947-70E740481C1C}">
                <a14:useLocalDpi xmlns:a14="http://schemas.microsoft.com/office/drawing/2010/main" val="0"/>
              </a:ext>
            </a:extLst>
          </a:blip>
          <a:srcRect l="27338" t="16125" r="22221" b="15038"/>
          <a:stretch/>
        </p:blipFill>
        <p:spPr>
          <a:xfrm rot="5400000">
            <a:off x="3765833" y="-1022723"/>
            <a:ext cx="4660334" cy="8996465"/>
          </a:xfrm>
          <a:prstGeom prst="rect">
            <a:avLst/>
          </a:prstGeom>
          <a:ln w="28575">
            <a:solidFill>
              <a:schemeClr val="accent1"/>
            </a:solidFill>
          </a:ln>
        </p:spPr>
      </p:pic>
      <p:sp>
        <p:nvSpPr>
          <p:cNvPr id="8" name="TextBox 7">
            <a:extLst>
              <a:ext uri="{FF2B5EF4-FFF2-40B4-BE49-F238E27FC236}">
                <a16:creationId xmlns:a16="http://schemas.microsoft.com/office/drawing/2014/main" id="{7D34FE0F-8032-2DFD-9FA0-CC06DDAD67ED}"/>
              </a:ext>
            </a:extLst>
          </p:cNvPr>
          <p:cNvSpPr txBox="1"/>
          <p:nvPr/>
        </p:nvSpPr>
        <p:spPr>
          <a:xfrm>
            <a:off x="3259384" y="1254637"/>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9" name="TextBox 8">
            <a:extLst>
              <a:ext uri="{FF2B5EF4-FFF2-40B4-BE49-F238E27FC236}">
                <a16:creationId xmlns:a16="http://schemas.microsoft.com/office/drawing/2014/main" id="{42357CC8-DF7A-31E6-09FB-078DB2DEFFE1}"/>
              </a:ext>
            </a:extLst>
          </p:cNvPr>
          <p:cNvSpPr txBox="1"/>
          <p:nvPr/>
        </p:nvSpPr>
        <p:spPr>
          <a:xfrm>
            <a:off x="7081672" y="1254637"/>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1" name="Rectangle 10">
            <a:extLst>
              <a:ext uri="{FF2B5EF4-FFF2-40B4-BE49-F238E27FC236}">
                <a16:creationId xmlns:a16="http://schemas.microsoft.com/office/drawing/2014/main" id="{8E29B6E8-A6B4-283F-FF75-922C8AA72305}"/>
              </a:ext>
            </a:extLst>
          </p:cNvPr>
          <p:cNvSpPr/>
          <p:nvPr/>
        </p:nvSpPr>
        <p:spPr>
          <a:xfrm>
            <a:off x="2775098" y="1424759"/>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F63C6D8A-5134-2D7A-51EF-134A0E19DC34}"/>
              </a:ext>
            </a:extLst>
          </p:cNvPr>
          <p:cNvSpPr/>
          <p:nvPr/>
        </p:nvSpPr>
        <p:spPr>
          <a:xfrm>
            <a:off x="6478787" y="1417670"/>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
            <a:extLst>
              <a:ext uri="{FF2B5EF4-FFF2-40B4-BE49-F238E27FC236}">
                <a16:creationId xmlns:a16="http://schemas.microsoft.com/office/drawing/2014/main" id="{6EE8A99E-CED2-D5CB-7E95-CBBF2A977FAC}"/>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3" name="Rectangle 2">
            <a:extLst>
              <a:ext uri="{FF2B5EF4-FFF2-40B4-BE49-F238E27FC236}">
                <a16:creationId xmlns:a16="http://schemas.microsoft.com/office/drawing/2014/main" id="{63A90097-D04E-34AA-5A96-FB260FC3F323}"/>
              </a:ext>
            </a:extLst>
          </p:cNvPr>
          <p:cNvSpPr/>
          <p:nvPr/>
        </p:nvSpPr>
        <p:spPr>
          <a:xfrm>
            <a:off x="2918637" y="5144364"/>
            <a:ext cx="5648522" cy="288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3D75A5-89FF-249F-F831-7B30C4B9DF60}"/>
              </a:ext>
            </a:extLst>
          </p:cNvPr>
          <p:cNvPicPr>
            <a:picLocks noChangeAspect="1"/>
          </p:cNvPicPr>
          <p:nvPr/>
        </p:nvPicPr>
        <p:blipFill rotWithShape="1">
          <a:blip r:embed="rId3">
            <a:extLst>
              <a:ext uri="{28A0092B-C50C-407E-A947-70E740481C1C}">
                <a14:useLocalDpi xmlns:a14="http://schemas.microsoft.com/office/drawing/2010/main" val="0"/>
              </a:ext>
            </a:extLst>
          </a:blip>
          <a:srcRect l="70556" t="60262" r="25446" b="25279"/>
          <a:stretch/>
        </p:blipFill>
        <p:spPr>
          <a:xfrm rot="5400000">
            <a:off x="5566309" y="4347608"/>
            <a:ext cx="428766" cy="2193865"/>
          </a:xfrm>
          <a:prstGeom prst="rect">
            <a:avLst/>
          </a:prstGeom>
          <a:ln w="28575">
            <a:noFill/>
          </a:ln>
        </p:spPr>
      </p:pic>
    </p:spTree>
    <p:extLst>
      <p:ext uri="{BB962C8B-B14F-4D97-AF65-F5344CB8AC3E}">
        <p14:creationId xmlns:p14="http://schemas.microsoft.com/office/powerpoint/2010/main" val="140687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BB9-4714-BEA1-20FC-4AAFC4022426}"/>
              </a:ext>
            </a:extLst>
          </p:cNvPr>
          <p:cNvSpPr>
            <a:spLocks noGrp="1"/>
          </p:cNvSpPr>
          <p:nvPr>
            <p:ph type="title"/>
          </p:nvPr>
        </p:nvSpPr>
        <p:spPr>
          <a:xfrm>
            <a:off x="838200" y="365125"/>
            <a:ext cx="5013960" cy="1325563"/>
          </a:xfrm>
        </p:spPr>
        <p:txBody>
          <a:bodyPr/>
          <a:lstStyle/>
          <a:p>
            <a:pPr algn="ctr"/>
            <a:r>
              <a:rPr lang="en-US" dirty="0"/>
              <a:t>Atlantic silversides </a:t>
            </a:r>
            <a:br>
              <a:rPr lang="en-US" dirty="0"/>
            </a:br>
            <a:r>
              <a:rPr lang="en-US" sz="3600" i="1" dirty="0"/>
              <a:t>Menidia </a:t>
            </a:r>
            <a:r>
              <a:rPr lang="en-US" sz="3600" i="1" dirty="0" err="1"/>
              <a:t>menidia</a:t>
            </a:r>
            <a:endParaRPr lang="en-US" dirty="0"/>
          </a:p>
        </p:txBody>
      </p:sp>
      <p:pic>
        <p:nvPicPr>
          <p:cNvPr id="16" name="Picture 15">
            <a:extLst>
              <a:ext uri="{FF2B5EF4-FFF2-40B4-BE49-F238E27FC236}">
                <a16:creationId xmlns:a16="http://schemas.microsoft.com/office/drawing/2014/main" id="{F05270E2-0299-9A7A-67D7-20732B547200}"/>
              </a:ext>
            </a:extLst>
          </p:cNvPr>
          <p:cNvPicPr>
            <a:picLocks noChangeAspect="1"/>
          </p:cNvPicPr>
          <p:nvPr/>
        </p:nvPicPr>
        <p:blipFill>
          <a:blip r:embed="rId3"/>
          <a:stretch>
            <a:fillRect/>
          </a:stretch>
        </p:blipFill>
        <p:spPr>
          <a:xfrm>
            <a:off x="5455921" y="4518967"/>
            <a:ext cx="1087599" cy="312751"/>
          </a:xfrm>
          <a:prstGeom prst="rect">
            <a:avLst/>
          </a:prstGeom>
        </p:spPr>
      </p:pic>
      <p:pic>
        <p:nvPicPr>
          <p:cNvPr id="35" name="Picture 34">
            <a:extLst>
              <a:ext uri="{FF2B5EF4-FFF2-40B4-BE49-F238E27FC236}">
                <a16:creationId xmlns:a16="http://schemas.microsoft.com/office/drawing/2014/main" id="{654E0DEB-3227-8E38-0797-0077457E14C8}"/>
              </a:ext>
            </a:extLst>
          </p:cNvPr>
          <p:cNvPicPr>
            <a:picLocks noChangeAspect="1"/>
          </p:cNvPicPr>
          <p:nvPr/>
        </p:nvPicPr>
        <p:blipFill>
          <a:blip r:embed="rId3"/>
          <a:stretch>
            <a:fillRect/>
          </a:stretch>
        </p:blipFill>
        <p:spPr>
          <a:xfrm>
            <a:off x="4882680" y="3353241"/>
            <a:ext cx="1087599" cy="312751"/>
          </a:xfrm>
          <a:prstGeom prst="rect">
            <a:avLst/>
          </a:prstGeom>
        </p:spPr>
      </p:pic>
      <p:pic>
        <p:nvPicPr>
          <p:cNvPr id="36" name="Picture 35">
            <a:extLst>
              <a:ext uri="{FF2B5EF4-FFF2-40B4-BE49-F238E27FC236}">
                <a16:creationId xmlns:a16="http://schemas.microsoft.com/office/drawing/2014/main" id="{2C5EB53C-02F8-1E33-224A-C4F0B9144B55}"/>
              </a:ext>
            </a:extLst>
          </p:cNvPr>
          <p:cNvPicPr>
            <a:picLocks noChangeAspect="1"/>
          </p:cNvPicPr>
          <p:nvPr/>
        </p:nvPicPr>
        <p:blipFill>
          <a:blip r:embed="rId3"/>
          <a:stretch>
            <a:fillRect/>
          </a:stretch>
        </p:blipFill>
        <p:spPr>
          <a:xfrm>
            <a:off x="5455921" y="3898860"/>
            <a:ext cx="1087599" cy="312751"/>
          </a:xfrm>
          <a:prstGeom prst="rect">
            <a:avLst/>
          </a:prstGeom>
        </p:spPr>
      </p:pic>
      <p:pic>
        <p:nvPicPr>
          <p:cNvPr id="38" name="Picture 37">
            <a:extLst>
              <a:ext uri="{FF2B5EF4-FFF2-40B4-BE49-F238E27FC236}">
                <a16:creationId xmlns:a16="http://schemas.microsoft.com/office/drawing/2014/main" id="{4270CD9F-560F-F546-8330-1B95A872E43A}"/>
              </a:ext>
            </a:extLst>
          </p:cNvPr>
          <p:cNvPicPr>
            <a:picLocks noChangeAspect="1"/>
          </p:cNvPicPr>
          <p:nvPr/>
        </p:nvPicPr>
        <p:blipFill>
          <a:blip r:embed="rId3"/>
          <a:stretch>
            <a:fillRect/>
          </a:stretch>
        </p:blipFill>
        <p:spPr>
          <a:xfrm>
            <a:off x="5522360" y="3489341"/>
            <a:ext cx="1087599" cy="312751"/>
          </a:xfrm>
          <a:prstGeom prst="rect">
            <a:avLst/>
          </a:prstGeom>
        </p:spPr>
      </p:pic>
      <p:pic>
        <p:nvPicPr>
          <p:cNvPr id="39" name="Picture 38">
            <a:extLst>
              <a:ext uri="{FF2B5EF4-FFF2-40B4-BE49-F238E27FC236}">
                <a16:creationId xmlns:a16="http://schemas.microsoft.com/office/drawing/2014/main" id="{0ED74D97-BBFD-B04B-613A-EB975F8941EC}"/>
              </a:ext>
            </a:extLst>
          </p:cNvPr>
          <p:cNvPicPr>
            <a:picLocks noChangeAspect="1"/>
          </p:cNvPicPr>
          <p:nvPr/>
        </p:nvPicPr>
        <p:blipFill>
          <a:blip r:embed="rId3"/>
          <a:stretch>
            <a:fillRect/>
          </a:stretch>
        </p:blipFill>
        <p:spPr>
          <a:xfrm>
            <a:off x="4268000" y="3029110"/>
            <a:ext cx="1087599" cy="312751"/>
          </a:xfrm>
          <a:prstGeom prst="rect">
            <a:avLst/>
          </a:prstGeom>
        </p:spPr>
      </p:pic>
      <p:pic>
        <p:nvPicPr>
          <p:cNvPr id="40" name="Picture 39">
            <a:extLst>
              <a:ext uri="{FF2B5EF4-FFF2-40B4-BE49-F238E27FC236}">
                <a16:creationId xmlns:a16="http://schemas.microsoft.com/office/drawing/2014/main" id="{5F2673D7-C345-89E1-B121-525DC53B3A7B}"/>
              </a:ext>
            </a:extLst>
          </p:cNvPr>
          <p:cNvPicPr>
            <a:picLocks noChangeAspect="1"/>
          </p:cNvPicPr>
          <p:nvPr/>
        </p:nvPicPr>
        <p:blipFill>
          <a:blip r:embed="rId3"/>
          <a:stretch>
            <a:fillRect/>
          </a:stretch>
        </p:blipFill>
        <p:spPr>
          <a:xfrm>
            <a:off x="6307078" y="2692399"/>
            <a:ext cx="1087599" cy="312751"/>
          </a:xfrm>
          <a:prstGeom prst="rect">
            <a:avLst/>
          </a:prstGeom>
        </p:spPr>
      </p:pic>
      <p:pic>
        <p:nvPicPr>
          <p:cNvPr id="41" name="Picture 40">
            <a:extLst>
              <a:ext uri="{FF2B5EF4-FFF2-40B4-BE49-F238E27FC236}">
                <a16:creationId xmlns:a16="http://schemas.microsoft.com/office/drawing/2014/main" id="{37568EAD-0004-0A23-A01F-638D27DE0243}"/>
              </a:ext>
            </a:extLst>
          </p:cNvPr>
          <p:cNvPicPr>
            <a:picLocks noChangeAspect="1"/>
          </p:cNvPicPr>
          <p:nvPr/>
        </p:nvPicPr>
        <p:blipFill>
          <a:blip r:embed="rId3"/>
          <a:stretch>
            <a:fillRect/>
          </a:stretch>
        </p:blipFill>
        <p:spPr>
          <a:xfrm>
            <a:off x="6771642" y="4145446"/>
            <a:ext cx="1087599" cy="312751"/>
          </a:xfrm>
          <a:prstGeom prst="rect">
            <a:avLst/>
          </a:prstGeom>
        </p:spPr>
      </p:pic>
      <p:pic>
        <p:nvPicPr>
          <p:cNvPr id="42" name="Picture 41">
            <a:extLst>
              <a:ext uri="{FF2B5EF4-FFF2-40B4-BE49-F238E27FC236}">
                <a16:creationId xmlns:a16="http://schemas.microsoft.com/office/drawing/2014/main" id="{DDE929D9-28BF-619A-1ACB-44856CEA9F61}"/>
              </a:ext>
            </a:extLst>
          </p:cNvPr>
          <p:cNvPicPr>
            <a:picLocks noChangeAspect="1"/>
          </p:cNvPicPr>
          <p:nvPr/>
        </p:nvPicPr>
        <p:blipFill>
          <a:blip r:embed="rId3"/>
          <a:stretch>
            <a:fillRect/>
          </a:stretch>
        </p:blipFill>
        <p:spPr>
          <a:xfrm>
            <a:off x="6082360" y="3152125"/>
            <a:ext cx="1087599" cy="312751"/>
          </a:xfrm>
          <a:prstGeom prst="rect">
            <a:avLst/>
          </a:prstGeom>
        </p:spPr>
      </p:pic>
      <p:pic>
        <p:nvPicPr>
          <p:cNvPr id="44" name="Picture 43">
            <a:extLst>
              <a:ext uri="{FF2B5EF4-FFF2-40B4-BE49-F238E27FC236}">
                <a16:creationId xmlns:a16="http://schemas.microsoft.com/office/drawing/2014/main" id="{863FDE66-34A3-5802-959D-CE504E99CA1C}"/>
              </a:ext>
            </a:extLst>
          </p:cNvPr>
          <p:cNvPicPr>
            <a:picLocks noChangeAspect="1"/>
          </p:cNvPicPr>
          <p:nvPr/>
        </p:nvPicPr>
        <p:blipFill>
          <a:blip r:embed="rId3"/>
          <a:stretch>
            <a:fillRect/>
          </a:stretch>
        </p:blipFill>
        <p:spPr>
          <a:xfrm>
            <a:off x="3208022" y="4085296"/>
            <a:ext cx="1087599" cy="312751"/>
          </a:xfrm>
          <a:prstGeom prst="rect">
            <a:avLst/>
          </a:prstGeom>
        </p:spPr>
      </p:pic>
      <p:pic>
        <p:nvPicPr>
          <p:cNvPr id="45" name="Picture 44">
            <a:extLst>
              <a:ext uri="{FF2B5EF4-FFF2-40B4-BE49-F238E27FC236}">
                <a16:creationId xmlns:a16="http://schemas.microsoft.com/office/drawing/2014/main" id="{FA230A15-7359-232C-220B-8E78126AB5A1}"/>
              </a:ext>
            </a:extLst>
          </p:cNvPr>
          <p:cNvPicPr>
            <a:picLocks noChangeAspect="1"/>
          </p:cNvPicPr>
          <p:nvPr/>
        </p:nvPicPr>
        <p:blipFill>
          <a:blip r:embed="rId3"/>
          <a:stretch>
            <a:fillRect/>
          </a:stretch>
        </p:blipFill>
        <p:spPr>
          <a:xfrm>
            <a:off x="3728720" y="3767840"/>
            <a:ext cx="1087599" cy="312751"/>
          </a:xfrm>
          <a:prstGeom prst="rect">
            <a:avLst/>
          </a:prstGeom>
        </p:spPr>
      </p:pic>
      <p:pic>
        <p:nvPicPr>
          <p:cNvPr id="37" name="Picture 36">
            <a:extLst>
              <a:ext uri="{FF2B5EF4-FFF2-40B4-BE49-F238E27FC236}">
                <a16:creationId xmlns:a16="http://schemas.microsoft.com/office/drawing/2014/main" id="{B119AAC2-872A-06B9-995D-1DF0768DAFA9}"/>
              </a:ext>
            </a:extLst>
          </p:cNvPr>
          <p:cNvPicPr>
            <a:picLocks noChangeAspect="1"/>
          </p:cNvPicPr>
          <p:nvPr/>
        </p:nvPicPr>
        <p:blipFill>
          <a:blip r:embed="rId3"/>
          <a:stretch>
            <a:fillRect/>
          </a:stretch>
        </p:blipFill>
        <p:spPr>
          <a:xfrm>
            <a:off x="4268000" y="4172279"/>
            <a:ext cx="1087599" cy="312751"/>
          </a:xfrm>
          <a:prstGeom prst="rect">
            <a:avLst/>
          </a:prstGeom>
        </p:spPr>
      </p:pic>
      <p:pic>
        <p:nvPicPr>
          <p:cNvPr id="46" name="Picture 45">
            <a:extLst>
              <a:ext uri="{FF2B5EF4-FFF2-40B4-BE49-F238E27FC236}">
                <a16:creationId xmlns:a16="http://schemas.microsoft.com/office/drawing/2014/main" id="{1EF34B15-ADF2-B2F8-615D-B6ED44D48BE1}"/>
              </a:ext>
            </a:extLst>
          </p:cNvPr>
          <p:cNvPicPr>
            <a:picLocks noChangeAspect="1"/>
          </p:cNvPicPr>
          <p:nvPr/>
        </p:nvPicPr>
        <p:blipFill>
          <a:blip r:embed="rId3"/>
          <a:stretch>
            <a:fillRect/>
          </a:stretch>
        </p:blipFill>
        <p:spPr>
          <a:xfrm>
            <a:off x="6369522" y="4624638"/>
            <a:ext cx="1087599" cy="312751"/>
          </a:xfrm>
          <a:prstGeom prst="rect">
            <a:avLst/>
          </a:prstGeom>
        </p:spPr>
      </p:pic>
      <p:pic>
        <p:nvPicPr>
          <p:cNvPr id="47" name="Picture 46">
            <a:extLst>
              <a:ext uri="{FF2B5EF4-FFF2-40B4-BE49-F238E27FC236}">
                <a16:creationId xmlns:a16="http://schemas.microsoft.com/office/drawing/2014/main" id="{D14B0851-A063-5AD5-1AE1-EC0E71D72B57}"/>
              </a:ext>
            </a:extLst>
          </p:cNvPr>
          <p:cNvPicPr>
            <a:picLocks noChangeAspect="1"/>
          </p:cNvPicPr>
          <p:nvPr/>
        </p:nvPicPr>
        <p:blipFill>
          <a:blip r:embed="rId3"/>
          <a:stretch>
            <a:fillRect/>
          </a:stretch>
        </p:blipFill>
        <p:spPr>
          <a:xfrm>
            <a:off x="5772880" y="3088570"/>
            <a:ext cx="1087599" cy="312751"/>
          </a:xfrm>
          <a:prstGeom prst="rect">
            <a:avLst/>
          </a:prstGeom>
        </p:spPr>
      </p:pic>
      <p:pic>
        <p:nvPicPr>
          <p:cNvPr id="48" name="Picture 47">
            <a:extLst>
              <a:ext uri="{FF2B5EF4-FFF2-40B4-BE49-F238E27FC236}">
                <a16:creationId xmlns:a16="http://schemas.microsoft.com/office/drawing/2014/main" id="{990BB046-2A68-47BC-0427-C94EB218CCF1}"/>
              </a:ext>
            </a:extLst>
          </p:cNvPr>
          <p:cNvPicPr>
            <a:picLocks noChangeAspect="1"/>
          </p:cNvPicPr>
          <p:nvPr/>
        </p:nvPicPr>
        <p:blipFill>
          <a:blip r:embed="rId3"/>
          <a:stretch>
            <a:fillRect/>
          </a:stretch>
        </p:blipFill>
        <p:spPr>
          <a:xfrm>
            <a:off x="4420801" y="2578413"/>
            <a:ext cx="1087599" cy="312751"/>
          </a:xfrm>
          <a:prstGeom prst="rect">
            <a:avLst/>
          </a:prstGeom>
        </p:spPr>
      </p:pic>
      <p:pic>
        <p:nvPicPr>
          <p:cNvPr id="49" name="Picture 48">
            <a:extLst>
              <a:ext uri="{FF2B5EF4-FFF2-40B4-BE49-F238E27FC236}">
                <a16:creationId xmlns:a16="http://schemas.microsoft.com/office/drawing/2014/main" id="{D383F51F-0015-91D5-13A6-5FBDD00BC0DF}"/>
              </a:ext>
            </a:extLst>
          </p:cNvPr>
          <p:cNvPicPr>
            <a:picLocks noChangeAspect="1"/>
          </p:cNvPicPr>
          <p:nvPr/>
        </p:nvPicPr>
        <p:blipFill>
          <a:blip r:embed="rId3"/>
          <a:stretch>
            <a:fillRect/>
          </a:stretch>
        </p:blipFill>
        <p:spPr>
          <a:xfrm>
            <a:off x="3399721" y="3371333"/>
            <a:ext cx="1087599" cy="312751"/>
          </a:xfrm>
          <a:prstGeom prst="rect">
            <a:avLst/>
          </a:prstGeom>
        </p:spPr>
      </p:pic>
      <p:pic>
        <p:nvPicPr>
          <p:cNvPr id="50" name="Picture 49">
            <a:extLst>
              <a:ext uri="{FF2B5EF4-FFF2-40B4-BE49-F238E27FC236}">
                <a16:creationId xmlns:a16="http://schemas.microsoft.com/office/drawing/2014/main" id="{555B45ED-38A4-1E1D-D925-2728D86AE245}"/>
              </a:ext>
            </a:extLst>
          </p:cNvPr>
          <p:cNvPicPr>
            <a:picLocks noChangeAspect="1"/>
          </p:cNvPicPr>
          <p:nvPr/>
        </p:nvPicPr>
        <p:blipFill>
          <a:blip r:embed="rId3"/>
          <a:stretch>
            <a:fillRect/>
          </a:stretch>
        </p:blipFill>
        <p:spPr>
          <a:xfrm>
            <a:off x="5284034" y="2781235"/>
            <a:ext cx="1087599" cy="312751"/>
          </a:xfrm>
          <a:prstGeom prst="rect">
            <a:avLst/>
          </a:prstGeom>
        </p:spPr>
      </p:pic>
      <p:pic>
        <p:nvPicPr>
          <p:cNvPr id="51" name="Picture 50">
            <a:extLst>
              <a:ext uri="{FF2B5EF4-FFF2-40B4-BE49-F238E27FC236}">
                <a16:creationId xmlns:a16="http://schemas.microsoft.com/office/drawing/2014/main" id="{D4591CA8-1542-AFE5-B961-7EABC5B1983B}"/>
              </a:ext>
            </a:extLst>
          </p:cNvPr>
          <p:cNvPicPr>
            <a:picLocks noChangeAspect="1"/>
          </p:cNvPicPr>
          <p:nvPr/>
        </p:nvPicPr>
        <p:blipFill>
          <a:blip r:embed="rId3"/>
          <a:stretch>
            <a:fillRect/>
          </a:stretch>
        </p:blipFill>
        <p:spPr>
          <a:xfrm>
            <a:off x="5298042" y="5035110"/>
            <a:ext cx="1087599" cy="312751"/>
          </a:xfrm>
          <a:prstGeom prst="rect">
            <a:avLst/>
          </a:prstGeom>
        </p:spPr>
      </p:pic>
      <p:pic>
        <p:nvPicPr>
          <p:cNvPr id="52" name="Picture 51">
            <a:extLst>
              <a:ext uri="{FF2B5EF4-FFF2-40B4-BE49-F238E27FC236}">
                <a16:creationId xmlns:a16="http://schemas.microsoft.com/office/drawing/2014/main" id="{01F50B49-ABFC-749F-080B-7769A134CAC0}"/>
              </a:ext>
            </a:extLst>
          </p:cNvPr>
          <p:cNvPicPr>
            <a:picLocks noChangeAspect="1"/>
          </p:cNvPicPr>
          <p:nvPr/>
        </p:nvPicPr>
        <p:blipFill>
          <a:blip r:embed="rId3"/>
          <a:stretch>
            <a:fillRect/>
          </a:stretch>
        </p:blipFill>
        <p:spPr>
          <a:xfrm>
            <a:off x="6833402" y="3239339"/>
            <a:ext cx="1087599" cy="312751"/>
          </a:xfrm>
          <a:prstGeom prst="rect">
            <a:avLst/>
          </a:prstGeom>
        </p:spPr>
      </p:pic>
      <p:pic>
        <p:nvPicPr>
          <p:cNvPr id="53" name="Picture 52">
            <a:extLst>
              <a:ext uri="{FF2B5EF4-FFF2-40B4-BE49-F238E27FC236}">
                <a16:creationId xmlns:a16="http://schemas.microsoft.com/office/drawing/2014/main" id="{5753E9DE-2618-6639-2702-1115B2B0E451}"/>
              </a:ext>
            </a:extLst>
          </p:cNvPr>
          <p:cNvPicPr>
            <a:picLocks noChangeAspect="1"/>
          </p:cNvPicPr>
          <p:nvPr/>
        </p:nvPicPr>
        <p:blipFill>
          <a:blip r:embed="rId3"/>
          <a:stretch>
            <a:fillRect/>
          </a:stretch>
        </p:blipFill>
        <p:spPr>
          <a:xfrm>
            <a:off x="6314441" y="3746460"/>
            <a:ext cx="1087599" cy="312751"/>
          </a:xfrm>
          <a:prstGeom prst="rect">
            <a:avLst/>
          </a:prstGeom>
        </p:spPr>
      </p:pic>
      <p:pic>
        <p:nvPicPr>
          <p:cNvPr id="54" name="Picture 53">
            <a:extLst>
              <a:ext uri="{FF2B5EF4-FFF2-40B4-BE49-F238E27FC236}">
                <a16:creationId xmlns:a16="http://schemas.microsoft.com/office/drawing/2014/main" id="{30A0043D-7130-B435-9AA2-65158F27C610}"/>
              </a:ext>
            </a:extLst>
          </p:cNvPr>
          <p:cNvPicPr>
            <a:picLocks noChangeAspect="1"/>
          </p:cNvPicPr>
          <p:nvPr/>
        </p:nvPicPr>
        <p:blipFill>
          <a:blip r:embed="rId3"/>
          <a:stretch>
            <a:fillRect/>
          </a:stretch>
        </p:blipFill>
        <p:spPr>
          <a:xfrm>
            <a:off x="3723641" y="4585444"/>
            <a:ext cx="1087599" cy="312751"/>
          </a:xfrm>
          <a:prstGeom prst="rect">
            <a:avLst/>
          </a:prstGeom>
        </p:spPr>
      </p:pic>
      <p:pic>
        <p:nvPicPr>
          <p:cNvPr id="55" name="Picture 54">
            <a:extLst>
              <a:ext uri="{FF2B5EF4-FFF2-40B4-BE49-F238E27FC236}">
                <a16:creationId xmlns:a16="http://schemas.microsoft.com/office/drawing/2014/main" id="{E0AA22D6-63AC-A744-804C-ED6F4B8E67A3}"/>
              </a:ext>
            </a:extLst>
          </p:cNvPr>
          <p:cNvPicPr>
            <a:picLocks noChangeAspect="1"/>
          </p:cNvPicPr>
          <p:nvPr/>
        </p:nvPicPr>
        <p:blipFill>
          <a:blip r:embed="rId3"/>
          <a:stretch>
            <a:fillRect/>
          </a:stretch>
        </p:blipFill>
        <p:spPr>
          <a:xfrm>
            <a:off x="4614582" y="3839039"/>
            <a:ext cx="1087599" cy="312751"/>
          </a:xfrm>
          <a:prstGeom prst="rect">
            <a:avLst/>
          </a:prstGeom>
        </p:spPr>
      </p:pic>
      <p:pic>
        <p:nvPicPr>
          <p:cNvPr id="43" name="Picture 42">
            <a:extLst>
              <a:ext uri="{FF2B5EF4-FFF2-40B4-BE49-F238E27FC236}">
                <a16:creationId xmlns:a16="http://schemas.microsoft.com/office/drawing/2014/main" id="{2CFCB6BE-04E1-CF9B-C99E-03BFAA620EED}"/>
              </a:ext>
            </a:extLst>
          </p:cNvPr>
          <p:cNvPicPr>
            <a:picLocks noChangeAspect="1"/>
          </p:cNvPicPr>
          <p:nvPr/>
        </p:nvPicPr>
        <p:blipFill>
          <a:blip r:embed="rId3"/>
          <a:stretch>
            <a:fillRect/>
          </a:stretch>
        </p:blipFill>
        <p:spPr>
          <a:xfrm>
            <a:off x="4104641" y="4730310"/>
            <a:ext cx="1087599" cy="312751"/>
          </a:xfrm>
          <a:prstGeom prst="rect">
            <a:avLst/>
          </a:prstGeom>
        </p:spPr>
      </p:pic>
      <p:pic>
        <p:nvPicPr>
          <p:cNvPr id="1038" name="Picture 14" descr="Plankton mix | Deep sea creatures, Microscopic photography, Ocean creatures">
            <a:extLst>
              <a:ext uri="{FF2B5EF4-FFF2-40B4-BE49-F238E27FC236}">
                <a16:creationId xmlns:a16="http://schemas.microsoft.com/office/drawing/2014/main" id="{172DBF23-9E7C-9AB7-3C09-0F63CE1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8075" y="4270927"/>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F5016213-3814-BC88-EDE9-57CDECB7FFB7}"/>
              </a:ext>
            </a:extLst>
          </p:cNvPr>
          <p:cNvSpPr/>
          <p:nvPr/>
        </p:nvSpPr>
        <p:spPr>
          <a:xfrm>
            <a:off x="1373166" y="3678049"/>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926B45F-9277-F99C-1989-FE0DCCDA96B1}"/>
              </a:ext>
            </a:extLst>
          </p:cNvPr>
          <p:cNvSpPr/>
          <p:nvPr/>
        </p:nvSpPr>
        <p:spPr>
          <a:xfrm>
            <a:off x="6858240" y="1722204"/>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0" name="Picture 36" descr="Striped bass Printing Printmaking Art, fish transparent background PNG  clipart | HiClipart">
            <a:extLst>
              <a:ext uri="{FF2B5EF4-FFF2-40B4-BE49-F238E27FC236}">
                <a16:creationId xmlns:a16="http://schemas.microsoft.com/office/drawing/2014/main" id="{5C5FC8DE-3206-4D41-F125-075E1559FF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80" b="95787" l="3500" r="96000">
                        <a14:foregroundMark x1="10000" y1="35393" x2="5875" y2="46348"/>
                        <a14:foregroundMark x1="5875" y1="46629" x2="5875" y2="46629"/>
                        <a14:foregroundMark x1="6000" y1="46910" x2="3500" y2="48315"/>
                        <a14:foregroundMark x1="32875" y1="96348" x2="32500" y2="89888"/>
                        <a14:foregroundMark x1="37781" y1="6742" x2="38250" y2="6461"/>
                        <a14:foregroundMark x1="36375" y1="7584" x2="36786" y2="7338"/>
                        <a14:foregroundMark x1="38708" y1="6742" x2="39875" y2="8708"/>
                        <a14:foregroundMark x1="38375" y1="6180" x2="38708" y2="6742"/>
                        <a14:foregroundMark x1="91250" y1="31742" x2="90125" y2="41573"/>
                        <a14:foregroundMark x1="95750" y1="28933" x2="95750" y2="28933"/>
                        <a14:foregroundMark x1="96000" y1="65449" x2="96000" y2="65449"/>
                        <a14:backgroundMark x1="37250" y1="6742" x2="37250" y2="6742"/>
                        <a14:backgroundMark x1="36875" y1="7022" x2="37750" y2="7022"/>
                      </a14:backgroundRemoval>
                    </a14:imgEffect>
                  </a14:imgLayer>
                </a14:imgProps>
              </a:ext>
              <a:ext uri="{28A0092B-C50C-407E-A947-70E740481C1C}">
                <a14:useLocalDpi xmlns:a14="http://schemas.microsoft.com/office/drawing/2010/main" val="0"/>
              </a:ext>
            </a:extLst>
          </a:blip>
          <a:srcRect/>
          <a:stretch>
            <a:fillRect/>
          </a:stretch>
        </p:blipFill>
        <p:spPr bwMode="auto">
          <a:xfrm>
            <a:off x="9770221" y="2719159"/>
            <a:ext cx="2247027" cy="99992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Download SEAGULL Free PNG transparent image and clipart">
            <a:extLst>
              <a:ext uri="{FF2B5EF4-FFF2-40B4-BE49-F238E27FC236}">
                <a16:creationId xmlns:a16="http://schemas.microsoft.com/office/drawing/2014/main" id="{228DCBD8-91F1-F1D2-D6E9-DC8216E49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591039" y="175301"/>
            <a:ext cx="2489200" cy="202411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tlantic Mackerel PNG Images Transparent Background | PNG Play">
            <a:extLst>
              <a:ext uri="{FF2B5EF4-FFF2-40B4-BE49-F238E27FC236}">
                <a16:creationId xmlns:a16="http://schemas.microsoft.com/office/drawing/2014/main" id="{EC1B4913-39FE-95CF-AF0A-75F67FE22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1134" y="2391805"/>
            <a:ext cx="1694258" cy="5357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arbor Seal PNG Images Transparent Background | PNG Play">
            <a:extLst>
              <a:ext uri="{FF2B5EF4-FFF2-40B4-BE49-F238E27FC236}">
                <a16:creationId xmlns:a16="http://schemas.microsoft.com/office/drawing/2014/main" id="{2EB2B09B-77A7-53F0-7FB2-DAC4542B8B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1869" y="381965"/>
            <a:ext cx="2093522" cy="149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6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707566" y="365125"/>
            <a:ext cx="10515600" cy="1325563"/>
          </a:xfrm>
        </p:spPr>
        <p:txBody>
          <a:bodyPr/>
          <a:lstStyle/>
          <a:p>
            <a:r>
              <a:rPr lang="en-US" b="1" dirty="0"/>
              <a:t>Interacting </a:t>
            </a:r>
            <a:r>
              <a:rPr lang="en-US" dirty="0"/>
              <a:t>hypoxia and acidification</a:t>
            </a:r>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333227" y="1690688"/>
            <a:ext cx="4889938" cy="47836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dirty="0">
                <a:solidFill>
                  <a:srgbClr val="64ABBD"/>
                </a:solidFill>
              </a:rPr>
              <a:t>Ambient CO</a:t>
            </a:r>
            <a:r>
              <a:rPr lang="en-US" sz="3200" b="1" baseline="-25000" dirty="0">
                <a:solidFill>
                  <a:srgbClr val="64ABBD"/>
                </a:solidFill>
              </a:rPr>
              <a:t>2</a:t>
            </a:r>
            <a:r>
              <a:rPr lang="en-US" sz="3200" dirty="0"/>
              <a:t>: unaffected by hypoxia</a:t>
            </a:r>
          </a:p>
          <a:p>
            <a:endParaRPr lang="en-US" sz="3200" dirty="0"/>
          </a:p>
          <a:p>
            <a:pPr marL="571500" indent="-571500">
              <a:buFont typeface="Arial" panose="020B0604020202020204" pitchFamily="34" charset="0"/>
              <a:buChar char="•"/>
            </a:pPr>
            <a:r>
              <a:rPr lang="en-US" sz="3200" b="1" dirty="0">
                <a:solidFill>
                  <a:srgbClr val="BD318E"/>
                </a:solidFill>
              </a:rPr>
              <a:t>Medium</a:t>
            </a:r>
            <a:r>
              <a:rPr lang="en-US" sz="3200" b="1" dirty="0">
                <a:solidFill>
                  <a:srgbClr val="EE442D"/>
                </a:solidFill>
              </a:rPr>
              <a:t> </a:t>
            </a:r>
            <a:r>
              <a:rPr lang="en-US" sz="3200" dirty="0"/>
              <a:t>and</a:t>
            </a:r>
            <a:r>
              <a:rPr lang="en-US" sz="3200" b="1" dirty="0">
                <a:solidFill>
                  <a:srgbClr val="EE442D"/>
                </a:solidFill>
              </a:rPr>
              <a:t> High CO</a:t>
            </a:r>
            <a:r>
              <a:rPr lang="en-US" sz="3200" b="1" baseline="-25000" dirty="0">
                <a:solidFill>
                  <a:srgbClr val="EE442D"/>
                </a:solidFill>
              </a:rPr>
              <a:t>2</a:t>
            </a:r>
            <a:r>
              <a:rPr lang="en-US" sz="3200" dirty="0"/>
              <a:t>: increasingly </a:t>
            </a:r>
            <a:r>
              <a:rPr lang="en-US" sz="3200" b="1" dirty="0"/>
              <a:t>hypoxia-sensitive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r>
              <a:rPr lang="en-US" sz="3200" b="1" dirty="0">
                <a:solidFill>
                  <a:srgbClr val="EE442D"/>
                </a:solidFill>
              </a:rPr>
              <a:t>High CO</a:t>
            </a:r>
            <a:r>
              <a:rPr lang="en-US" sz="3200" b="1" baseline="-25000" dirty="0">
                <a:solidFill>
                  <a:srgbClr val="EE442D"/>
                </a:solidFill>
              </a:rPr>
              <a:t>2</a:t>
            </a:r>
            <a:r>
              <a:rPr lang="en-US" sz="3200" b="1" dirty="0">
                <a:solidFill>
                  <a:srgbClr val="EE442D"/>
                </a:solidFill>
              </a:rPr>
              <a:t> </a:t>
            </a:r>
            <a:r>
              <a:rPr lang="en-US" sz="3200" dirty="0"/>
              <a:t>metabolic rates ~30% greater than </a:t>
            </a:r>
            <a:r>
              <a:rPr lang="en-US" sz="3200" b="1" dirty="0">
                <a:solidFill>
                  <a:srgbClr val="64ABBD"/>
                </a:solidFill>
              </a:rPr>
              <a:t>ambient CO</a:t>
            </a:r>
            <a:r>
              <a:rPr lang="en-US" sz="3200" b="1" baseline="-25000" dirty="0">
                <a:solidFill>
                  <a:srgbClr val="64ABBD"/>
                </a:solidFill>
              </a:rPr>
              <a:t>2</a:t>
            </a:r>
            <a:r>
              <a:rPr lang="en-US" sz="3200" b="1" dirty="0">
                <a:solidFill>
                  <a:srgbClr val="64ABBD"/>
                </a:solidFill>
              </a:rPr>
              <a:t> </a:t>
            </a:r>
            <a:r>
              <a:rPr lang="en-US" sz="3200" dirty="0"/>
              <a:t>in </a:t>
            </a:r>
            <a:r>
              <a:rPr lang="en-US" sz="3200" dirty="0" err="1"/>
              <a:t>normoxia</a:t>
            </a:r>
            <a:endParaRPr lang="en-US" sz="3200" b="1" dirty="0">
              <a:solidFill>
                <a:srgbClr val="64ABBD"/>
              </a:solidFill>
            </a:endParaRP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sp>
        <p:nvSpPr>
          <p:cNvPr id="4" name="Title 1">
            <a:extLst>
              <a:ext uri="{FF2B5EF4-FFF2-40B4-BE49-F238E27FC236}">
                <a16:creationId xmlns:a16="http://schemas.microsoft.com/office/drawing/2014/main" id="{58A0D3F9-01A2-28D0-343F-704F57A5EE54}"/>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Tree>
    <p:extLst>
      <p:ext uri="{BB962C8B-B14F-4D97-AF65-F5344CB8AC3E}">
        <p14:creationId xmlns:p14="http://schemas.microsoft.com/office/powerpoint/2010/main" val="301391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3347352" y="5467656"/>
            <a:ext cx="5003478" cy="1067725"/>
          </a:xfrm>
        </p:spPr>
        <p:txBody>
          <a:bodyPr>
            <a:normAutofit/>
          </a:bodyPr>
          <a:lstStyle/>
          <a:p>
            <a:r>
              <a:rPr lang="en-US" sz="2400" dirty="0"/>
              <a:t>Embryos affected, </a:t>
            </a:r>
            <a:r>
              <a:rPr lang="en-US" sz="2400" b="1" dirty="0"/>
              <a:t>but not larvae</a:t>
            </a:r>
            <a:endParaRPr lang="en-US" sz="2400" dirty="0"/>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16388" r="24923" b="15438"/>
          <a:stretch/>
        </p:blipFill>
        <p:spPr>
          <a:xfrm rot="5400000">
            <a:off x="3875587" y="-1271912"/>
            <a:ext cx="4440827" cy="9038308"/>
          </a:xfrm>
          <a:prstGeom prst="rect">
            <a:avLst/>
          </a:prstGeom>
          <a:ln w="28575">
            <a:solidFill>
              <a:schemeClr val="accent1"/>
            </a:solidFill>
          </a:ln>
        </p:spPr>
      </p:pic>
      <p:sp>
        <p:nvSpPr>
          <p:cNvPr id="8" name="Title 1">
            <a:extLst>
              <a:ext uri="{FF2B5EF4-FFF2-40B4-BE49-F238E27FC236}">
                <a16:creationId xmlns:a16="http://schemas.microsoft.com/office/drawing/2014/main" id="{85934CDE-4C7A-8E65-032F-FA92C06E8E54}"/>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Oxygen × CO</a:t>
            </a:r>
            <a:r>
              <a:rPr lang="en-US" baseline="-25000" dirty="0"/>
              <a:t>2</a:t>
            </a:r>
            <a:endParaRPr lang="en-US" dirty="0"/>
          </a:p>
        </p:txBody>
      </p:sp>
      <p:sp>
        <p:nvSpPr>
          <p:cNvPr id="14" name="Title 1">
            <a:extLst>
              <a:ext uri="{FF2B5EF4-FFF2-40B4-BE49-F238E27FC236}">
                <a16:creationId xmlns:a16="http://schemas.microsoft.com/office/drawing/2014/main" id="{0EDABE6D-84ED-5054-3F56-6C34B478B086}"/>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15" name="TextBox 14">
            <a:extLst>
              <a:ext uri="{FF2B5EF4-FFF2-40B4-BE49-F238E27FC236}">
                <a16:creationId xmlns:a16="http://schemas.microsoft.com/office/drawing/2014/main" id="{F288A8E3-3720-B0F0-C45F-050C6191250E}"/>
              </a:ext>
            </a:extLst>
          </p:cNvPr>
          <p:cNvSpPr txBox="1"/>
          <p:nvPr/>
        </p:nvSpPr>
        <p:spPr>
          <a:xfrm>
            <a:off x="3259384" y="1095142"/>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16" name="TextBox 15">
            <a:extLst>
              <a:ext uri="{FF2B5EF4-FFF2-40B4-BE49-F238E27FC236}">
                <a16:creationId xmlns:a16="http://schemas.microsoft.com/office/drawing/2014/main" id="{9B984F41-22BF-1953-191C-A705F98A4E3F}"/>
              </a:ext>
            </a:extLst>
          </p:cNvPr>
          <p:cNvSpPr txBox="1"/>
          <p:nvPr/>
        </p:nvSpPr>
        <p:spPr>
          <a:xfrm>
            <a:off x="7081672" y="1095142"/>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7" name="Rectangle 16">
            <a:extLst>
              <a:ext uri="{FF2B5EF4-FFF2-40B4-BE49-F238E27FC236}">
                <a16:creationId xmlns:a16="http://schemas.microsoft.com/office/drawing/2014/main" id="{557CEA51-224C-742D-2E0F-698E9C34CDDB}"/>
              </a:ext>
            </a:extLst>
          </p:cNvPr>
          <p:cNvSpPr/>
          <p:nvPr/>
        </p:nvSpPr>
        <p:spPr>
          <a:xfrm>
            <a:off x="2775098" y="1275897"/>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8153C6BE-A06E-4701-8E43-640FA332869C}"/>
              </a:ext>
            </a:extLst>
          </p:cNvPr>
          <p:cNvSpPr/>
          <p:nvPr/>
        </p:nvSpPr>
        <p:spPr>
          <a:xfrm>
            <a:off x="6478787" y="1268808"/>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3FF174EF-2AD5-7D04-6C44-21851B21F18A}"/>
              </a:ext>
            </a:extLst>
          </p:cNvPr>
          <p:cNvSpPr/>
          <p:nvPr/>
        </p:nvSpPr>
        <p:spPr>
          <a:xfrm>
            <a:off x="2442582" y="5026439"/>
            <a:ext cx="6599817" cy="3556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20178-C854-731A-2C36-B26579C3DA8B}"/>
              </a:ext>
            </a:extLst>
          </p:cNvPr>
          <p:cNvPicPr>
            <a:picLocks noChangeAspect="1"/>
          </p:cNvPicPr>
          <p:nvPr/>
        </p:nvPicPr>
        <p:blipFill rotWithShape="1">
          <a:blip r:embed="rId3">
            <a:extLst>
              <a:ext uri="{28A0092B-C50C-407E-A947-70E740481C1C}">
                <a14:useLocalDpi xmlns:a14="http://schemas.microsoft.com/office/drawing/2010/main" val="0"/>
              </a:ext>
            </a:extLst>
          </a:blip>
          <a:srcRect l="69863" t="56683" r="24962" b="21860"/>
          <a:stretch/>
        </p:blipFill>
        <p:spPr>
          <a:xfrm rot="5400000">
            <a:off x="5606582" y="3786944"/>
            <a:ext cx="485018" cy="2844800"/>
          </a:xfrm>
          <a:prstGeom prst="rect">
            <a:avLst/>
          </a:prstGeom>
          <a:ln w="28575">
            <a:noFill/>
          </a:ln>
        </p:spPr>
      </p:pic>
    </p:spTree>
    <p:extLst>
      <p:ext uri="{BB962C8B-B14F-4D97-AF65-F5344CB8AC3E}">
        <p14:creationId xmlns:p14="http://schemas.microsoft.com/office/powerpoint/2010/main" val="358673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CEF8CA-18C5-76B1-FF36-87D523CB52BB}"/>
              </a:ext>
            </a:extLst>
          </p:cNvPr>
          <p:cNvSpPr/>
          <p:nvPr/>
        </p:nvSpPr>
        <p:spPr>
          <a:xfrm>
            <a:off x="5847907" y="2039894"/>
            <a:ext cx="6060558" cy="449757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4B0C-B138-6918-B530-9214DF4B44D1}"/>
              </a:ext>
            </a:extLst>
          </p:cNvPr>
          <p:cNvSpPr>
            <a:spLocks noGrp="1"/>
          </p:cNvSpPr>
          <p:nvPr>
            <p:ph type="title"/>
          </p:nvPr>
        </p:nvSpPr>
        <p:spPr>
          <a:xfrm>
            <a:off x="0" y="173959"/>
            <a:ext cx="12192000" cy="1055284"/>
          </a:xfrm>
        </p:spPr>
        <p:txBody>
          <a:bodyPr>
            <a:normAutofit/>
          </a:bodyPr>
          <a:lstStyle/>
          <a:p>
            <a:pPr algn="ctr"/>
            <a:r>
              <a:rPr lang="en-US" sz="4000" dirty="0"/>
              <a:t>Digging deeper into the Oxygen x CO</a:t>
            </a:r>
            <a:r>
              <a:rPr lang="en-US" sz="4000" baseline="-25000" dirty="0"/>
              <a:t>2</a:t>
            </a:r>
            <a:r>
              <a:rPr lang="en-US" sz="4000" dirty="0"/>
              <a:t> interaction</a:t>
            </a:r>
          </a:p>
        </p:txBody>
      </p:sp>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509023"/>
            <a:ext cx="5098721" cy="3678571"/>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b="1" i="1" dirty="0"/>
              <a:t>Acidification may alter response to hypoxia</a:t>
            </a:r>
          </a:p>
        </p:txBody>
      </p:sp>
      <p:pic>
        <p:nvPicPr>
          <p:cNvPr id="5" name="Picture 4" descr="Chart, line chart&#10;&#10;Description automatically generated">
            <a:extLst>
              <a:ext uri="{FF2B5EF4-FFF2-40B4-BE49-F238E27FC236}">
                <a16:creationId xmlns:a16="http://schemas.microsoft.com/office/drawing/2014/main" id="{81C4209E-9E4E-AEF9-FFF7-54EC4790DB71}"/>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8977"/>
          <a:stretch/>
        </p:blipFill>
        <p:spPr>
          <a:xfrm>
            <a:off x="5936921" y="2956067"/>
            <a:ext cx="5642133" cy="3418784"/>
          </a:xfrm>
          <a:prstGeom prst="rect">
            <a:avLst/>
          </a:prstGeom>
        </p:spPr>
      </p:pic>
      <p:sp>
        <p:nvSpPr>
          <p:cNvPr id="6" name="TextBox 5">
            <a:extLst>
              <a:ext uri="{FF2B5EF4-FFF2-40B4-BE49-F238E27FC236}">
                <a16:creationId xmlns:a16="http://schemas.microsoft.com/office/drawing/2014/main" id="{3B0D50F4-BADC-7039-A3BC-C190F8066C98}"/>
              </a:ext>
            </a:extLst>
          </p:cNvPr>
          <p:cNvSpPr txBox="1"/>
          <p:nvPr/>
        </p:nvSpPr>
        <p:spPr>
          <a:xfrm>
            <a:off x="8534138" y="2214971"/>
            <a:ext cx="2959656" cy="707886"/>
          </a:xfrm>
          <a:prstGeom prst="rect">
            <a:avLst/>
          </a:prstGeom>
          <a:noFill/>
          <a:ln w="38100">
            <a:solidFill>
              <a:srgbClr val="C00000"/>
            </a:solidFill>
          </a:ln>
        </p:spPr>
        <p:txBody>
          <a:bodyPr wrap="square" rtlCol="0">
            <a:spAutoFit/>
          </a:bodyPr>
          <a:lstStyle/>
          <a:p>
            <a:r>
              <a:rPr lang="en-US" sz="2000" b="1" dirty="0">
                <a:solidFill>
                  <a:schemeClr val="tx2">
                    <a:lumMod val="10000"/>
                  </a:schemeClr>
                </a:solidFill>
              </a:rPr>
              <a:t>Original Experimental Oxygen Levels</a:t>
            </a:r>
          </a:p>
        </p:txBody>
      </p:sp>
      <p:cxnSp>
        <p:nvCxnSpPr>
          <p:cNvPr id="7" name="Straight Arrow Connector 6">
            <a:extLst>
              <a:ext uri="{FF2B5EF4-FFF2-40B4-BE49-F238E27FC236}">
                <a16:creationId xmlns:a16="http://schemas.microsoft.com/office/drawing/2014/main" id="{51B8C0FD-6352-23EF-0084-938B3B1034FD}"/>
              </a:ext>
            </a:extLst>
          </p:cNvPr>
          <p:cNvCxnSpPr>
            <a:cxnSpLocks/>
          </p:cNvCxnSpPr>
          <p:nvPr/>
        </p:nvCxnSpPr>
        <p:spPr>
          <a:xfrm>
            <a:off x="8757987" y="2915019"/>
            <a:ext cx="0" cy="10505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E546EC-0E55-6145-04DE-E92B2A204C4B}"/>
              </a:ext>
            </a:extLst>
          </p:cNvPr>
          <p:cNvCxnSpPr>
            <a:cxnSpLocks/>
          </p:cNvCxnSpPr>
          <p:nvPr/>
        </p:nvCxnSpPr>
        <p:spPr>
          <a:xfrm>
            <a:off x="9156192" y="2915019"/>
            <a:ext cx="0" cy="74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A76F28-3036-8634-D613-825DDD62CB85}"/>
              </a:ext>
            </a:extLst>
          </p:cNvPr>
          <p:cNvCxnSpPr>
            <a:cxnSpLocks/>
          </p:cNvCxnSpPr>
          <p:nvPr/>
        </p:nvCxnSpPr>
        <p:spPr>
          <a:xfrm>
            <a:off x="10036685" y="2915019"/>
            <a:ext cx="1" cy="6701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83DCC4-7625-F515-5476-F09CC572453E}"/>
              </a:ext>
            </a:extLst>
          </p:cNvPr>
          <p:cNvSpPr txBox="1"/>
          <p:nvPr/>
        </p:nvSpPr>
        <p:spPr>
          <a:xfrm>
            <a:off x="6042835" y="1583024"/>
            <a:ext cx="5812464" cy="369332"/>
          </a:xfrm>
          <a:prstGeom prst="rect">
            <a:avLst/>
          </a:prstGeom>
          <a:noFill/>
        </p:spPr>
        <p:txBody>
          <a:bodyPr wrap="square" rtlCol="0">
            <a:spAutoFit/>
          </a:bodyPr>
          <a:lstStyle/>
          <a:p>
            <a:r>
              <a:rPr lang="en-US" b="1" dirty="0"/>
              <a:t>Hypothesized Interaction Between CO</a:t>
            </a:r>
            <a:r>
              <a:rPr lang="en-US" b="1" baseline="-25000" dirty="0"/>
              <a:t>2</a:t>
            </a:r>
            <a:r>
              <a:rPr lang="en-US" b="1" dirty="0"/>
              <a:t> &amp; Hypoxia</a:t>
            </a:r>
          </a:p>
        </p:txBody>
      </p:sp>
    </p:spTree>
    <p:extLst>
      <p:ext uri="{BB962C8B-B14F-4D97-AF65-F5344CB8AC3E}">
        <p14:creationId xmlns:p14="http://schemas.microsoft.com/office/powerpoint/2010/main" val="128535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245612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56D3B7-F3C5-9D49-CD70-7379FA7BAD9A}"/>
              </a:ext>
            </a:extLst>
          </p:cNvPr>
          <p:cNvSpPr/>
          <p:nvPr/>
        </p:nvSpPr>
        <p:spPr>
          <a:xfrm>
            <a:off x="701750" y="3678864"/>
            <a:ext cx="10781414" cy="257308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BEB819-7C18-921D-58B1-E7B55318584A}"/>
              </a:ext>
            </a:extLst>
          </p:cNvPr>
          <p:cNvSpPr/>
          <p:nvPr/>
        </p:nvSpPr>
        <p:spPr>
          <a:xfrm>
            <a:off x="572386" y="1417784"/>
            <a:ext cx="10781414" cy="910759"/>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74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6096000" y="1743853"/>
            <a:ext cx="5791200" cy="4613866"/>
          </a:xfrm>
        </p:spPr>
        <p:txBody>
          <a:bodyPr>
            <a:normAutofit fontScale="92500" lnSpcReduction="20000"/>
          </a:bodyPr>
          <a:lstStyle/>
          <a:p>
            <a:pPr marL="0" indent="0">
              <a:buNone/>
            </a:pPr>
            <a:r>
              <a:rPr lang="en-US" dirty="0"/>
              <a:t>Objective</a:t>
            </a:r>
          </a:p>
          <a:p>
            <a:r>
              <a:rPr lang="en-US" dirty="0"/>
              <a:t>Measure how CO</a:t>
            </a:r>
            <a:r>
              <a:rPr lang="en-US" baseline="-25000" dirty="0"/>
              <a:t>2</a:t>
            </a:r>
            <a:r>
              <a:rPr lang="en-US" dirty="0"/>
              <a:t> affects sensitivity to hypoxia. </a:t>
            </a:r>
          </a:p>
          <a:p>
            <a:endParaRPr lang="en-US" dirty="0"/>
          </a:p>
          <a:p>
            <a:pPr marL="0" indent="0">
              <a:buNone/>
            </a:pPr>
            <a:r>
              <a:rPr lang="en-US" dirty="0"/>
              <a:t>Methods</a:t>
            </a:r>
          </a:p>
          <a:p>
            <a:r>
              <a:rPr lang="en-US" dirty="0"/>
              <a:t>Reared </a:t>
            </a:r>
            <a:r>
              <a:rPr lang="en-US" i="1" dirty="0"/>
              <a:t>M. menidia</a:t>
            </a:r>
            <a:r>
              <a:rPr lang="en-US" dirty="0"/>
              <a:t> at three CO</a:t>
            </a:r>
            <a:r>
              <a:rPr lang="en-US" baseline="-25000" dirty="0"/>
              <a:t>2</a:t>
            </a:r>
            <a:r>
              <a:rPr lang="en-US" dirty="0"/>
              <a:t> levels.</a:t>
            </a:r>
          </a:p>
          <a:p>
            <a:r>
              <a:rPr lang="en-US" dirty="0"/>
              <a:t>Respirometry on:</a:t>
            </a:r>
          </a:p>
          <a:p>
            <a:pPr lvl="1"/>
            <a:r>
              <a:rPr lang="en-US" dirty="0"/>
              <a:t>Embryos</a:t>
            </a:r>
          </a:p>
          <a:p>
            <a:pPr lvl="1"/>
            <a:r>
              <a:rPr lang="en-US" dirty="0"/>
              <a:t>2 day-post-hatch larvae</a:t>
            </a:r>
          </a:p>
          <a:p>
            <a:pPr lvl="1"/>
            <a:r>
              <a:rPr lang="en-US" dirty="0"/>
              <a:t>5 day-post-hatch larvae</a:t>
            </a:r>
          </a:p>
          <a:p>
            <a:r>
              <a:rPr lang="en-US" dirty="0"/>
              <a:t>Let oxygen reach ~0 and calculate </a:t>
            </a:r>
            <a:r>
              <a:rPr lang="en-US" i="1" dirty="0" err="1"/>
              <a:t>P</a:t>
            </a:r>
            <a:r>
              <a:rPr lang="en-US" baseline="-25000" dirty="0" err="1"/>
              <a:t>crit</a:t>
            </a:r>
            <a:endParaRPr lang="en-US" dirty="0"/>
          </a:p>
        </p:txBody>
      </p:sp>
      <p:pic>
        <p:nvPicPr>
          <p:cNvPr id="7" name="Picture 6" descr="A picture containing indoor, cluttered&#10;&#10;Description automatically generated">
            <a:extLst>
              <a:ext uri="{FF2B5EF4-FFF2-40B4-BE49-F238E27FC236}">
                <a16:creationId xmlns:a16="http://schemas.microsoft.com/office/drawing/2014/main" id="{248E6079-FECD-AD56-301E-840CA780D4CA}"/>
              </a:ext>
            </a:extLst>
          </p:cNvPr>
          <p:cNvPicPr>
            <a:picLocks noChangeAspect="1"/>
          </p:cNvPicPr>
          <p:nvPr/>
        </p:nvPicPr>
        <p:blipFill rotWithShape="1">
          <a:blip r:embed="rId2">
            <a:extLst>
              <a:ext uri="{28A0092B-C50C-407E-A947-70E740481C1C}">
                <a14:useLocalDpi xmlns:a14="http://schemas.microsoft.com/office/drawing/2010/main" val="0"/>
              </a:ext>
            </a:extLst>
          </a:blip>
          <a:srcRect t="19149" b="3396"/>
          <a:stretch/>
        </p:blipFill>
        <p:spPr>
          <a:xfrm>
            <a:off x="829333" y="1690688"/>
            <a:ext cx="4579089" cy="4729037"/>
          </a:xfrm>
          <a:prstGeom prst="rect">
            <a:avLst/>
          </a:prstGeom>
          <a:ln w="28575">
            <a:solidFill>
              <a:schemeClr val="accent1"/>
            </a:solidFill>
          </a:ln>
        </p:spPr>
      </p:pic>
    </p:spTree>
    <p:extLst>
      <p:ext uri="{BB962C8B-B14F-4D97-AF65-F5344CB8AC3E}">
        <p14:creationId xmlns:p14="http://schemas.microsoft.com/office/powerpoint/2010/main" val="966713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491490" y="2169042"/>
            <a:ext cx="5367050" cy="4124882"/>
          </a:xfrm>
        </p:spPr>
        <p:txBody>
          <a:bodyPr>
            <a:normAutofit/>
          </a:bodyPr>
          <a:lstStyle/>
          <a:p>
            <a:pPr marL="0" indent="0">
              <a:buNone/>
            </a:pPr>
            <a:r>
              <a:rPr lang="en-US" dirty="0"/>
              <a:t>Hypotheses</a:t>
            </a:r>
          </a:p>
          <a:p>
            <a:r>
              <a:rPr lang="en-US" b="1" dirty="0"/>
              <a:t>Metabolism increases </a:t>
            </a:r>
            <a:r>
              <a:rPr lang="en-US" dirty="0"/>
              <a:t>with high CO</a:t>
            </a:r>
            <a:r>
              <a:rPr lang="en-US" baseline="-25000" dirty="0"/>
              <a:t>2. </a:t>
            </a:r>
          </a:p>
          <a:p>
            <a:r>
              <a:rPr lang="en-US" dirty="0"/>
              <a:t>High CO</a:t>
            </a:r>
            <a:r>
              <a:rPr lang="en-US" baseline="-25000" dirty="0"/>
              <a:t>2</a:t>
            </a:r>
            <a:r>
              <a:rPr lang="en-US" dirty="0"/>
              <a:t> </a:t>
            </a:r>
            <a:r>
              <a:rPr lang="en-US" b="1" dirty="0"/>
              <a:t>increases </a:t>
            </a:r>
            <a:r>
              <a:rPr lang="en-US" b="1" i="1" dirty="0" err="1"/>
              <a:t>P</a:t>
            </a:r>
            <a:r>
              <a:rPr lang="en-US" b="1" baseline="-25000" dirty="0" err="1"/>
              <a:t>crit</a:t>
            </a:r>
            <a:r>
              <a:rPr lang="en-US" b="1" dirty="0"/>
              <a:t> </a:t>
            </a:r>
            <a:r>
              <a:rPr lang="en-US" dirty="0"/>
              <a:t>(hypoxia sensitivity)</a:t>
            </a:r>
          </a:p>
        </p:txBody>
      </p:sp>
      <p:pic>
        <p:nvPicPr>
          <p:cNvPr id="4" name="Picture 3" descr="A picture containing text, person&#10;&#10;Description automatically generated">
            <a:extLst>
              <a:ext uri="{FF2B5EF4-FFF2-40B4-BE49-F238E27FC236}">
                <a16:creationId xmlns:a16="http://schemas.microsoft.com/office/drawing/2014/main" id="{17DFAEAC-2E33-BF4F-CECE-0D27B4D38334}"/>
              </a:ext>
            </a:extLst>
          </p:cNvPr>
          <p:cNvPicPr>
            <a:picLocks noChangeAspect="1"/>
          </p:cNvPicPr>
          <p:nvPr/>
        </p:nvPicPr>
        <p:blipFill rotWithShape="1">
          <a:blip r:embed="rId2">
            <a:extLst>
              <a:ext uri="{28A0092B-C50C-407E-A947-70E740481C1C}">
                <a14:useLocalDpi xmlns:a14="http://schemas.microsoft.com/office/drawing/2010/main" val="0"/>
              </a:ext>
            </a:extLst>
          </a:blip>
          <a:srcRect r="8373"/>
          <a:stretch/>
        </p:blipFill>
        <p:spPr>
          <a:xfrm>
            <a:off x="5858540" y="1573732"/>
            <a:ext cx="5874222" cy="4808234"/>
          </a:xfrm>
          <a:prstGeom prst="rect">
            <a:avLst/>
          </a:prstGeom>
          <a:ln w="28575">
            <a:solidFill>
              <a:schemeClr val="accent1"/>
            </a:solidFill>
          </a:ln>
        </p:spPr>
      </p:pic>
    </p:spTree>
    <p:extLst>
      <p:ext uri="{BB962C8B-B14F-4D97-AF65-F5344CB8AC3E}">
        <p14:creationId xmlns:p14="http://schemas.microsoft.com/office/powerpoint/2010/main" val="316303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25E3068-8C0B-5FE6-8DDB-6E915EC51A6A}"/>
              </a:ext>
            </a:extLst>
          </p:cNvPr>
          <p:cNvPicPr>
            <a:picLocks noChangeAspect="1"/>
          </p:cNvPicPr>
          <p:nvPr/>
        </p:nvPicPr>
        <p:blipFill rotWithShape="1">
          <a:blip r:embed="rId3">
            <a:extLst>
              <a:ext uri="{28A0092B-C50C-407E-A947-70E740481C1C}">
                <a14:useLocalDpi xmlns:a14="http://schemas.microsoft.com/office/drawing/2010/main" val="0"/>
              </a:ext>
            </a:extLst>
          </a:blip>
          <a:srcRect t="8356" b="9688"/>
          <a:stretch/>
        </p:blipFill>
        <p:spPr>
          <a:xfrm>
            <a:off x="231648" y="967744"/>
            <a:ext cx="4678562" cy="5751512"/>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Metabolic Rates</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5363574" y="1825625"/>
            <a:ext cx="5990226" cy="4351338"/>
          </a:xfrm>
        </p:spPr>
        <p:txBody>
          <a:bodyPr/>
          <a:lstStyle/>
          <a:p>
            <a:r>
              <a:rPr lang="en-US" dirty="0"/>
              <a:t>Opposite responses in embryos and larvae</a:t>
            </a:r>
          </a:p>
          <a:p>
            <a:r>
              <a:rPr lang="en-US" dirty="0"/>
              <a:t>Only affected at 22°C</a:t>
            </a:r>
          </a:p>
          <a:p>
            <a:pPr lvl="1"/>
            <a:r>
              <a:rPr lang="en-US" dirty="0"/>
              <a:t>Varying CO</a:t>
            </a:r>
            <a:r>
              <a:rPr lang="en-US" baseline="-25000" dirty="0"/>
              <a:t>2</a:t>
            </a:r>
            <a:r>
              <a:rPr lang="en-US" dirty="0"/>
              <a:t> treatments may have played a role</a:t>
            </a:r>
          </a:p>
          <a:p>
            <a:pPr marL="0" indent="0">
              <a:buNone/>
            </a:pPr>
            <a:endParaRPr lang="en-US" dirty="0"/>
          </a:p>
        </p:txBody>
      </p:sp>
      <p:sp>
        <p:nvSpPr>
          <p:cNvPr id="5" name="TextBox 4">
            <a:extLst>
              <a:ext uri="{FF2B5EF4-FFF2-40B4-BE49-F238E27FC236}">
                <a16:creationId xmlns:a16="http://schemas.microsoft.com/office/drawing/2014/main" id="{D2CADB02-4D1A-F988-261C-17F7419F536C}"/>
              </a:ext>
            </a:extLst>
          </p:cNvPr>
          <p:cNvSpPr txBox="1"/>
          <p:nvPr/>
        </p:nvSpPr>
        <p:spPr>
          <a:xfrm>
            <a:off x="1159211" y="922859"/>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944880" y="1146158"/>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83820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321564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861590" y="387071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3172229" y="3847405"/>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graphicFrame>
        <p:nvGraphicFramePr>
          <p:cNvPr id="11" name="Table 10">
            <a:extLst>
              <a:ext uri="{FF2B5EF4-FFF2-40B4-BE49-F238E27FC236}">
                <a16:creationId xmlns:a16="http://schemas.microsoft.com/office/drawing/2014/main" id="{C57E657B-4722-26FE-D5C0-FCC1EE16FECD}"/>
              </a:ext>
            </a:extLst>
          </p:cNvPr>
          <p:cNvGraphicFramePr>
            <a:graphicFrameLocks noGrp="1"/>
          </p:cNvGraphicFramePr>
          <p:nvPr>
            <p:extLst>
              <p:ext uri="{D42A27DB-BD31-4B8C-83A1-F6EECF244321}">
                <p14:modId xmlns:p14="http://schemas.microsoft.com/office/powerpoint/2010/main" val="4142280576"/>
              </p:ext>
            </p:extLst>
          </p:nvPr>
        </p:nvGraphicFramePr>
        <p:xfrm>
          <a:off x="5572329" y="4448334"/>
          <a:ext cx="6126481" cy="1296164"/>
        </p:xfrm>
        <a:graphic>
          <a:graphicData uri="http://schemas.openxmlformats.org/drawingml/2006/table">
            <a:tbl>
              <a:tblPr firstRow="1" firstCol="1" bandRow="1">
                <a:tableStyleId>{5C22544A-7EE6-4342-B048-85BDC9FD1C3A}</a:tableStyleId>
              </a:tblPr>
              <a:tblGrid>
                <a:gridCol w="757351">
                  <a:extLst>
                    <a:ext uri="{9D8B030D-6E8A-4147-A177-3AD203B41FA5}">
                      <a16:colId xmlns:a16="http://schemas.microsoft.com/office/drawing/2014/main" val="173058543"/>
                    </a:ext>
                  </a:extLst>
                </a:gridCol>
                <a:gridCol w="894855">
                  <a:extLst>
                    <a:ext uri="{9D8B030D-6E8A-4147-A177-3AD203B41FA5}">
                      <a16:colId xmlns:a16="http://schemas.microsoft.com/office/drawing/2014/main" val="3529316599"/>
                    </a:ext>
                  </a:extLst>
                </a:gridCol>
                <a:gridCol w="894855">
                  <a:extLst>
                    <a:ext uri="{9D8B030D-6E8A-4147-A177-3AD203B41FA5}">
                      <a16:colId xmlns:a16="http://schemas.microsoft.com/office/drawing/2014/main" val="4138103696"/>
                    </a:ext>
                  </a:extLst>
                </a:gridCol>
                <a:gridCol w="894855">
                  <a:extLst>
                    <a:ext uri="{9D8B030D-6E8A-4147-A177-3AD203B41FA5}">
                      <a16:colId xmlns:a16="http://schemas.microsoft.com/office/drawing/2014/main" val="3641931470"/>
                    </a:ext>
                  </a:extLst>
                </a:gridCol>
                <a:gridCol w="894855">
                  <a:extLst>
                    <a:ext uri="{9D8B030D-6E8A-4147-A177-3AD203B41FA5}">
                      <a16:colId xmlns:a16="http://schemas.microsoft.com/office/drawing/2014/main" val="930764527"/>
                    </a:ext>
                  </a:extLst>
                </a:gridCol>
                <a:gridCol w="894855">
                  <a:extLst>
                    <a:ext uri="{9D8B030D-6E8A-4147-A177-3AD203B41FA5}">
                      <a16:colId xmlns:a16="http://schemas.microsoft.com/office/drawing/2014/main" val="3724776222"/>
                    </a:ext>
                  </a:extLst>
                </a:gridCol>
                <a:gridCol w="894855">
                  <a:extLst>
                    <a:ext uri="{9D8B030D-6E8A-4147-A177-3AD203B41FA5}">
                      <a16:colId xmlns:a16="http://schemas.microsoft.com/office/drawing/2014/main" val="716496063"/>
                    </a:ext>
                  </a:extLst>
                </a:gridCol>
              </a:tblGrid>
              <a:tr h="0">
                <a:tc>
                  <a:txBody>
                    <a:bodyPr/>
                    <a:lstStyle/>
                    <a:p>
                      <a:pPr marL="0" marR="0">
                        <a:spcBef>
                          <a:spcPts val="0"/>
                        </a:spcBef>
                        <a:spcAft>
                          <a:spcPts val="0"/>
                        </a:spcAft>
                      </a:pPr>
                      <a:r>
                        <a:rPr lang="en-US" sz="1600" b="1" dirty="0">
                          <a:effectLst/>
                        </a:rPr>
                        <a:t>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nSpc>
                          <a:spcPct val="150000"/>
                        </a:lnSpc>
                        <a:spcBef>
                          <a:spcPts val="0"/>
                        </a:spcBef>
                        <a:spcAft>
                          <a:spcPts val="0"/>
                        </a:spcAft>
                      </a:pPr>
                      <a:r>
                        <a:rPr lang="en-US" sz="1600" b="1" dirty="0">
                          <a:effectLst/>
                        </a:rPr>
                        <a:t>pH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nSpc>
                          <a:spcPct val="150000"/>
                        </a:lnSpc>
                        <a:spcBef>
                          <a:spcPts val="0"/>
                        </a:spcBef>
                        <a:spcAft>
                          <a:spcPts val="0"/>
                        </a:spcAft>
                      </a:pPr>
                      <a:r>
                        <a:rPr lang="en-US" sz="1600" b="1">
                          <a:effectLst/>
                        </a:rPr>
                        <a:t>pCO</a:t>
                      </a:r>
                      <a:r>
                        <a:rPr lang="en-US" sz="1600" b="1" baseline="-25000">
                          <a:effectLst/>
                        </a:rPr>
                        <a:t>2</a:t>
                      </a:r>
                      <a:r>
                        <a:rPr lang="en-US" sz="1600" b="1">
                          <a:effectLst/>
                        </a:rPr>
                        <a:t> (µatm)</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4700289"/>
                  </a:ext>
                </a:extLst>
              </a:tr>
              <a:tr h="0">
                <a:tc>
                  <a:txBody>
                    <a:bodyPr/>
                    <a:lstStyle/>
                    <a:p>
                      <a:pPr marL="0" marR="0">
                        <a:spcBef>
                          <a:spcPts val="0"/>
                        </a:spcBef>
                        <a:spcAft>
                          <a:spcPts val="0"/>
                        </a:spcAft>
                      </a:pPr>
                      <a:r>
                        <a:rPr lang="en-US" sz="1600" b="1">
                          <a:effectLst/>
                        </a:rPr>
                        <a:t>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err="1">
                          <a:effectLst/>
                        </a:rPr>
                        <a:t>Amb</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Mod</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High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Amb</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Mod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High</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23916"/>
                  </a:ext>
                </a:extLst>
              </a:tr>
              <a:tr h="0">
                <a:tc>
                  <a:txBody>
                    <a:bodyPr/>
                    <a:lstStyle/>
                    <a:p>
                      <a:pPr marL="0" marR="0">
                        <a:spcBef>
                          <a:spcPts val="0"/>
                        </a:spcBef>
                        <a:spcAft>
                          <a:spcPts val="0"/>
                        </a:spcAft>
                      </a:pPr>
                      <a:r>
                        <a:rPr lang="en-US" sz="1600" b="1">
                          <a:effectLst/>
                        </a:rPr>
                        <a:t>Exp. 1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7.94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7.41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7.13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680</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1683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3609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8959800"/>
                  </a:ext>
                </a:extLst>
              </a:tr>
              <a:tr h="0">
                <a:tc>
                  <a:txBody>
                    <a:bodyPr/>
                    <a:lstStyle/>
                    <a:p>
                      <a:pPr marL="0" marR="0">
                        <a:spcBef>
                          <a:spcPts val="0"/>
                        </a:spcBef>
                        <a:spcAft>
                          <a:spcPts val="0"/>
                        </a:spcAft>
                      </a:pPr>
                      <a:r>
                        <a:rPr lang="en-US" sz="1600" b="1">
                          <a:effectLst/>
                        </a:rPr>
                        <a:t>Exp. 2</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8.08</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7.39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7.09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442</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2299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4531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46085"/>
                  </a:ext>
                </a:extLst>
              </a:tr>
            </a:tbl>
          </a:graphicData>
        </a:graphic>
      </p:graphicFrame>
      <p:sp>
        <p:nvSpPr>
          <p:cNvPr id="14" name="Left Bracket 13">
            <a:extLst>
              <a:ext uri="{FF2B5EF4-FFF2-40B4-BE49-F238E27FC236}">
                <a16:creationId xmlns:a16="http://schemas.microsoft.com/office/drawing/2014/main" id="{56D648AA-410B-7259-B032-9AF59ECD5705}"/>
              </a:ext>
            </a:extLst>
          </p:cNvPr>
          <p:cNvSpPr/>
          <p:nvPr/>
        </p:nvSpPr>
        <p:spPr>
          <a:xfrm rot="5400000">
            <a:off x="1661560" y="663015"/>
            <a:ext cx="72540" cy="1423987"/>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AD3A0AF-9668-BE23-3154-C8B65A69A43B}"/>
              </a:ext>
            </a:extLst>
          </p:cNvPr>
          <p:cNvSpPr/>
          <p:nvPr/>
        </p:nvSpPr>
        <p:spPr>
          <a:xfrm rot="5400000">
            <a:off x="1986601" y="1142215"/>
            <a:ext cx="72540" cy="77390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8D75E4E-5819-80A1-746A-DC3EBFE74D52}"/>
              </a:ext>
            </a:extLst>
          </p:cNvPr>
          <p:cNvSpPr txBox="1"/>
          <p:nvPr/>
        </p:nvSpPr>
        <p:spPr>
          <a:xfrm>
            <a:off x="1529137" y="1157622"/>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7" name="TextBox 16">
            <a:extLst>
              <a:ext uri="{FF2B5EF4-FFF2-40B4-BE49-F238E27FC236}">
                <a16:creationId xmlns:a16="http://schemas.microsoft.com/office/drawing/2014/main" id="{FD9A5678-3CA3-7F2B-DD5C-0F627520003D}"/>
              </a:ext>
            </a:extLst>
          </p:cNvPr>
          <p:cNvSpPr txBox="1"/>
          <p:nvPr/>
        </p:nvSpPr>
        <p:spPr>
          <a:xfrm>
            <a:off x="1884852" y="1313968"/>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18" name="Left Bracket 17">
            <a:extLst>
              <a:ext uri="{FF2B5EF4-FFF2-40B4-BE49-F238E27FC236}">
                <a16:creationId xmlns:a16="http://schemas.microsoft.com/office/drawing/2014/main" id="{700F2369-7D7B-B9DC-9092-0A83747ED511}"/>
              </a:ext>
            </a:extLst>
          </p:cNvPr>
          <p:cNvSpPr/>
          <p:nvPr/>
        </p:nvSpPr>
        <p:spPr>
          <a:xfrm rot="5400000">
            <a:off x="3940268" y="3601329"/>
            <a:ext cx="72540" cy="1529061"/>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D496848-419E-DF6A-E57E-4E0EAC54724B}"/>
              </a:ext>
            </a:extLst>
          </p:cNvPr>
          <p:cNvSpPr/>
          <p:nvPr/>
        </p:nvSpPr>
        <p:spPr>
          <a:xfrm rot="5400000">
            <a:off x="4285698" y="4107659"/>
            <a:ext cx="72540" cy="838200"/>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11E2945-F46B-F202-D8BD-F078C7D4B923}"/>
              </a:ext>
            </a:extLst>
          </p:cNvPr>
          <p:cNvSpPr txBox="1"/>
          <p:nvPr/>
        </p:nvSpPr>
        <p:spPr>
          <a:xfrm>
            <a:off x="3844398" y="415327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1" name="TextBox 20">
            <a:extLst>
              <a:ext uri="{FF2B5EF4-FFF2-40B4-BE49-F238E27FC236}">
                <a16:creationId xmlns:a16="http://schemas.microsoft.com/office/drawing/2014/main" id="{2C358303-EF84-DF07-6130-AD4FCF0DE152}"/>
              </a:ext>
            </a:extLst>
          </p:cNvPr>
          <p:cNvSpPr txBox="1"/>
          <p:nvPr/>
        </p:nvSpPr>
        <p:spPr>
          <a:xfrm>
            <a:off x="4191902" y="4313509"/>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2" name="TextBox 21">
            <a:extLst>
              <a:ext uri="{FF2B5EF4-FFF2-40B4-BE49-F238E27FC236}">
                <a16:creationId xmlns:a16="http://schemas.microsoft.com/office/drawing/2014/main" id="{DA17B484-4F85-8E75-88D2-9DFD91475721}"/>
              </a:ext>
            </a:extLst>
          </p:cNvPr>
          <p:cNvSpPr txBox="1"/>
          <p:nvPr/>
        </p:nvSpPr>
        <p:spPr>
          <a:xfrm>
            <a:off x="5702596" y="6257591"/>
            <a:ext cx="3445495" cy="369332"/>
          </a:xfrm>
          <a:prstGeom prst="rect">
            <a:avLst/>
          </a:prstGeom>
          <a:noFill/>
        </p:spPr>
        <p:txBody>
          <a:bodyPr wrap="none" rtlCol="0">
            <a:spAutoFit/>
          </a:bodyPr>
          <a:lstStyle/>
          <a:p>
            <a:r>
              <a:rPr lang="en-US" dirty="0"/>
              <a:t> = significantly different groups</a:t>
            </a:r>
          </a:p>
        </p:txBody>
      </p:sp>
      <p:sp>
        <p:nvSpPr>
          <p:cNvPr id="23" name="TextBox 22">
            <a:extLst>
              <a:ext uri="{FF2B5EF4-FFF2-40B4-BE49-F238E27FC236}">
                <a16:creationId xmlns:a16="http://schemas.microsoft.com/office/drawing/2014/main" id="{A25DCA34-3F77-D7A2-B5E0-780561AB1A6A}"/>
              </a:ext>
            </a:extLst>
          </p:cNvPr>
          <p:cNvSpPr txBox="1"/>
          <p:nvPr/>
        </p:nvSpPr>
        <p:spPr>
          <a:xfrm>
            <a:off x="5496129" y="6247292"/>
            <a:ext cx="393056" cy="461665"/>
          </a:xfrm>
          <a:prstGeom prst="rect">
            <a:avLst/>
          </a:prstGeom>
          <a:noFill/>
        </p:spPr>
        <p:txBody>
          <a:bodyPr wrap="none" rtlCol="0">
            <a:spAutoFit/>
          </a:bodyPr>
          <a:lstStyle/>
          <a:p>
            <a:r>
              <a:rPr lang="en-US" dirty="0"/>
              <a:t> </a:t>
            </a:r>
            <a:r>
              <a:rPr lang="en-US" sz="2400" b="1" dirty="0"/>
              <a:t>*</a:t>
            </a:r>
            <a:endParaRPr lang="en-US" b="1" dirty="0"/>
          </a:p>
        </p:txBody>
      </p:sp>
    </p:spTree>
    <p:extLst>
      <p:ext uri="{BB962C8B-B14F-4D97-AF65-F5344CB8AC3E}">
        <p14:creationId xmlns:p14="http://schemas.microsoft.com/office/powerpoint/2010/main" val="368438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hart&#10;&#10;Description automatically generated">
            <a:extLst>
              <a:ext uri="{FF2B5EF4-FFF2-40B4-BE49-F238E27FC236}">
                <a16:creationId xmlns:a16="http://schemas.microsoft.com/office/drawing/2014/main" id="{CD96AFE1-4C0B-7B33-8B8B-F4843A368C4B}"/>
              </a:ext>
            </a:extLst>
          </p:cNvPr>
          <p:cNvPicPr>
            <a:picLocks noChangeAspect="1"/>
          </p:cNvPicPr>
          <p:nvPr/>
        </p:nvPicPr>
        <p:blipFill rotWithShape="1">
          <a:blip r:embed="rId3">
            <a:extLst>
              <a:ext uri="{28A0092B-C50C-407E-A947-70E740481C1C}">
                <a14:useLocalDpi xmlns:a14="http://schemas.microsoft.com/office/drawing/2010/main" val="0"/>
              </a:ext>
            </a:extLst>
          </a:blip>
          <a:srcRect t="14658" b="17597"/>
          <a:stretch/>
        </p:blipFill>
        <p:spPr>
          <a:xfrm>
            <a:off x="248771" y="1203928"/>
            <a:ext cx="8830545" cy="3518983"/>
          </a:xfrm>
          <a:prstGeom prst="rect">
            <a:avLst/>
          </a:prstGeom>
          <a:ln w="28575">
            <a:solidFill>
              <a:schemeClr val="accent1"/>
            </a:solidFill>
          </a:ln>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Critical Oxygen Level</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9455274" y="1393160"/>
            <a:ext cx="2906519" cy="1725960"/>
          </a:xfrm>
        </p:spPr>
        <p:txBody>
          <a:bodyPr/>
          <a:lstStyle/>
          <a:p>
            <a:pPr marL="0" indent="0">
              <a:buNone/>
            </a:pPr>
            <a:r>
              <a:rPr lang="en-US" dirty="0"/>
              <a:t>*Lower </a:t>
            </a:r>
            <a:r>
              <a:rPr lang="en-US" i="1" dirty="0" err="1"/>
              <a:t>P</a:t>
            </a:r>
            <a:r>
              <a:rPr lang="en-US" baseline="-25000" dirty="0" err="1"/>
              <a:t>crit</a:t>
            </a:r>
            <a:r>
              <a:rPr lang="en-US" dirty="0"/>
              <a:t> means </a:t>
            </a:r>
            <a:r>
              <a:rPr lang="en-US" b="1" dirty="0"/>
              <a:t>less</a:t>
            </a:r>
            <a:r>
              <a:rPr lang="en-US" dirty="0"/>
              <a:t> sensitive to hypoxia</a:t>
            </a:r>
          </a:p>
        </p:txBody>
      </p:sp>
      <p:sp>
        <p:nvSpPr>
          <p:cNvPr id="5" name="TextBox 4">
            <a:extLst>
              <a:ext uri="{FF2B5EF4-FFF2-40B4-BE49-F238E27FC236}">
                <a16:creationId xmlns:a16="http://schemas.microsoft.com/office/drawing/2014/main" id="{D2CADB02-4D1A-F988-261C-17F7419F536C}"/>
              </a:ext>
            </a:extLst>
          </p:cNvPr>
          <p:cNvSpPr txBox="1"/>
          <p:nvPr/>
        </p:nvSpPr>
        <p:spPr>
          <a:xfrm>
            <a:off x="1289378" y="1179607"/>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854156" y="1432152"/>
            <a:ext cx="246379" cy="253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3261360" y="1419225"/>
            <a:ext cx="24638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5627370" y="1440785"/>
            <a:ext cx="24638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3582633" y="1176940"/>
            <a:ext cx="1237839"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2dph Larvae</a:t>
            </a:r>
          </a:p>
        </p:txBody>
      </p:sp>
      <p:sp>
        <p:nvSpPr>
          <p:cNvPr id="10" name="TextBox 9">
            <a:extLst>
              <a:ext uri="{FF2B5EF4-FFF2-40B4-BE49-F238E27FC236}">
                <a16:creationId xmlns:a16="http://schemas.microsoft.com/office/drawing/2014/main" id="{C532CF4E-1D96-C4DF-E70A-1C0C46514A9B}"/>
              </a:ext>
            </a:extLst>
          </p:cNvPr>
          <p:cNvSpPr txBox="1"/>
          <p:nvPr/>
        </p:nvSpPr>
        <p:spPr>
          <a:xfrm>
            <a:off x="5873750" y="1181666"/>
            <a:ext cx="1237839"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5dph Larvae</a:t>
            </a:r>
          </a:p>
        </p:txBody>
      </p:sp>
      <p:sp>
        <p:nvSpPr>
          <p:cNvPr id="13" name="Content Placeholder 2">
            <a:extLst>
              <a:ext uri="{FF2B5EF4-FFF2-40B4-BE49-F238E27FC236}">
                <a16:creationId xmlns:a16="http://schemas.microsoft.com/office/drawing/2014/main" id="{9CA78F56-AD05-7983-6982-4A146ACA51CB}"/>
              </a:ext>
            </a:extLst>
          </p:cNvPr>
          <p:cNvSpPr txBox="1">
            <a:spLocks/>
          </p:cNvSpPr>
          <p:nvPr/>
        </p:nvSpPr>
        <p:spPr>
          <a:xfrm>
            <a:off x="444796" y="4854219"/>
            <a:ext cx="11330644" cy="172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Embryo </a:t>
            </a:r>
            <a:r>
              <a:rPr lang="en-US" i="1" dirty="0" err="1"/>
              <a:t>P</a:t>
            </a:r>
            <a:r>
              <a:rPr lang="en-US" baseline="-25000" dirty="0" err="1"/>
              <a:t>crit</a:t>
            </a:r>
            <a:r>
              <a:rPr lang="en-US" dirty="0"/>
              <a:t> is </a:t>
            </a:r>
            <a:r>
              <a:rPr lang="en-US" b="1" dirty="0"/>
              <a:t>not</a:t>
            </a:r>
            <a:r>
              <a:rPr lang="en-US" dirty="0"/>
              <a:t> affected by acidification</a:t>
            </a:r>
          </a:p>
          <a:p>
            <a:r>
              <a:rPr lang="en-US" dirty="0"/>
              <a:t>Surprisingly, larval </a:t>
            </a:r>
            <a:r>
              <a:rPr lang="en-US" i="1" dirty="0" err="1"/>
              <a:t>P</a:t>
            </a:r>
            <a:r>
              <a:rPr lang="en-US" baseline="-25000" dirty="0" err="1"/>
              <a:t>crit</a:t>
            </a:r>
            <a:r>
              <a:rPr lang="en-US" dirty="0"/>
              <a:t> </a:t>
            </a:r>
            <a:r>
              <a:rPr lang="en-US" b="1" dirty="0"/>
              <a:t>decreases</a:t>
            </a:r>
            <a:r>
              <a:rPr lang="en-US" dirty="0"/>
              <a:t> with acidification </a:t>
            </a:r>
          </a:p>
          <a:p>
            <a:pPr lvl="1"/>
            <a:r>
              <a:rPr lang="en-US" dirty="0"/>
              <a:t>Possible survivor effect – more sensitive ones died at hatching? </a:t>
            </a:r>
          </a:p>
        </p:txBody>
      </p:sp>
      <p:pic>
        <p:nvPicPr>
          <p:cNvPr id="16" name="Picture 15" descr="A picture containing chart&#10;&#10;Description automatically generated">
            <a:extLst>
              <a:ext uri="{FF2B5EF4-FFF2-40B4-BE49-F238E27FC236}">
                <a16:creationId xmlns:a16="http://schemas.microsoft.com/office/drawing/2014/main" id="{3FC612F6-4898-72D7-241D-826791CE3988}"/>
              </a:ext>
            </a:extLst>
          </p:cNvPr>
          <p:cNvPicPr>
            <a:picLocks noChangeAspect="1"/>
          </p:cNvPicPr>
          <p:nvPr/>
        </p:nvPicPr>
        <p:blipFill rotWithShape="1">
          <a:blip r:embed="rId4">
            <a:extLst>
              <a:ext uri="{28A0092B-C50C-407E-A947-70E740481C1C}">
                <a14:useLocalDpi xmlns:a14="http://schemas.microsoft.com/office/drawing/2010/main" val="0"/>
              </a:ext>
            </a:extLst>
          </a:blip>
          <a:srcRect l="64490" t="75463" r="23285" b="18611"/>
          <a:stretch/>
        </p:blipFill>
        <p:spPr>
          <a:xfrm>
            <a:off x="3426204" y="4369989"/>
            <a:ext cx="1237839" cy="352922"/>
          </a:xfrm>
          <a:prstGeom prst="rect">
            <a:avLst/>
          </a:prstGeom>
        </p:spPr>
      </p:pic>
      <p:sp>
        <p:nvSpPr>
          <p:cNvPr id="17" name="Rectangle 16">
            <a:extLst>
              <a:ext uri="{FF2B5EF4-FFF2-40B4-BE49-F238E27FC236}">
                <a16:creationId xmlns:a16="http://schemas.microsoft.com/office/drawing/2014/main" id="{D87472FE-5874-3D73-6D79-D5A6E1F230EB}"/>
              </a:ext>
            </a:extLst>
          </p:cNvPr>
          <p:cNvSpPr/>
          <p:nvPr/>
        </p:nvSpPr>
        <p:spPr>
          <a:xfrm>
            <a:off x="5972810" y="4372301"/>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B1F9C-21D5-4431-B818-3F4AA774A2DB}"/>
              </a:ext>
            </a:extLst>
          </p:cNvPr>
          <p:cNvSpPr/>
          <p:nvPr/>
        </p:nvSpPr>
        <p:spPr>
          <a:xfrm>
            <a:off x="1077293" y="4381528"/>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3EF8FE-6BAC-A1EC-D5C2-85AA3D4EAF74}"/>
              </a:ext>
            </a:extLst>
          </p:cNvPr>
          <p:cNvSpPr/>
          <p:nvPr/>
        </p:nvSpPr>
        <p:spPr>
          <a:xfrm rot="16200000">
            <a:off x="2258393" y="27177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2E7B6E-3BEA-62CB-F070-8D8EBEDC5A02}"/>
              </a:ext>
            </a:extLst>
          </p:cNvPr>
          <p:cNvSpPr/>
          <p:nvPr/>
        </p:nvSpPr>
        <p:spPr>
          <a:xfrm rot="16200000">
            <a:off x="4665043" y="2565385"/>
            <a:ext cx="118999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ket 20">
            <a:extLst>
              <a:ext uri="{FF2B5EF4-FFF2-40B4-BE49-F238E27FC236}">
                <a16:creationId xmlns:a16="http://schemas.microsoft.com/office/drawing/2014/main" id="{1F75DA36-8182-CEC4-CCB0-0ABE9669A4D1}"/>
              </a:ext>
            </a:extLst>
          </p:cNvPr>
          <p:cNvSpPr/>
          <p:nvPr/>
        </p:nvSpPr>
        <p:spPr>
          <a:xfrm rot="5400000">
            <a:off x="3921368" y="1733783"/>
            <a:ext cx="72540" cy="1152525"/>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8A46230-EFF9-2FE3-A5E8-C47C960E0ACA}"/>
              </a:ext>
            </a:extLst>
          </p:cNvPr>
          <p:cNvSpPr txBox="1"/>
          <p:nvPr/>
        </p:nvSpPr>
        <p:spPr>
          <a:xfrm>
            <a:off x="3827413" y="2084011"/>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3" name="Left Bracket 22">
            <a:extLst>
              <a:ext uri="{FF2B5EF4-FFF2-40B4-BE49-F238E27FC236}">
                <a16:creationId xmlns:a16="http://schemas.microsoft.com/office/drawing/2014/main" id="{E7BD73C9-8760-F475-1E78-7AA971B0229B}"/>
              </a:ext>
            </a:extLst>
          </p:cNvPr>
          <p:cNvSpPr/>
          <p:nvPr/>
        </p:nvSpPr>
        <p:spPr>
          <a:xfrm rot="5400000">
            <a:off x="6471924" y="1510184"/>
            <a:ext cx="72540" cy="159972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FE0A719-137F-5D4B-93DB-B08562FFF5EA}"/>
              </a:ext>
            </a:extLst>
          </p:cNvPr>
          <p:cNvSpPr txBox="1"/>
          <p:nvPr/>
        </p:nvSpPr>
        <p:spPr>
          <a:xfrm>
            <a:off x="6371778" y="2084010"/>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
        <p:nvSpPr>
          <p:cNvPr id="25" name="Left Bracket 24">
            <a:extLst>
              <a:ext uri="{FF2B5EF4-FFF2-40B4-BE49-F238E27FC236}">
                <a16:creationId xmlns:a16="http://schemas.microsoft.com/office/drawing/2014/main" id="{2C57294A-9C3B-2B00-8A3E-914C8D3611B2}"/>
              </a:ext>
            </a:extLst>
          </p:cNvPr>
          <p:cNvSpPr/>
          <p:nvPr/>
        </p:nvSpPr>
        <p:spPr>
          <a:xfrm rot="16200000">
            <a:off x="6337148" y="3201989"/>
            <a:ext cx="72540" cy="1154903"/>
          </a:xfrm>
          <a:prstGeom prst="leftBracket">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483DCE0-13B5-814F-E88C-D281AABA0FF7}"/>
              </a:ext>
            </a:extLst>
          </p:cNvPr>
          <p:cNvSpPr txBox="1"/>
          <p:nvPr/>
        </p:nvSpPr>
        <p:spPr>
          <a:xfrm>
            <a:off x="6231980" y="3755873"/>
            <a:ext cx="272832" cy="307777"/>
          </a:xfrm>
          <a:prstGeom prst="rect">
            <a:avLst/>
          </a:prstGeom>
          <a:noFill/>
        </p:spPr>
        <p:txBody>
          <a:bodyPr wrap="none" rtlCol="0">
            <a:spAutoFit/>
          </a:bodyPr>
          <a:lstStyle/>
          <a:p>
            <a:r>
              <a:rPr lang="en-US" sz="1400" b="1" dirty="0">
                <a:solidFill>
                  <a:schemeClr val="tx2">
                    <a:lumMod val="10000"/>
                  </a:schemeClr>
                </a:solidFill>
              </a:rPr>
              <a:t>*</a:t>
            </a:r>
            <a:endParaRPr lang="en-US" sz="1600" b="1" dirty="0">
              <a:solidFill>
                <a:schemeClr val="tx2">
                  <a:lumMod val="10000"/>
                </a:schemeClr>
              </a:solidFill>
            </a:endParaRPr>
          </a:p>
        </p:txBody>
      </p:sp>
    </p:spTree>
    <p:extLst>
      <p:ext uri="{BB962C8B-B14F-4D97-AF65-F5344CB8AC3E}">
        <p14:creationId xmlns:p14="http://schemas.microsoft.com/office/powerpoint/2010/main" val="221196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016917"/>
            <a:ext cx="5098721" cy="4170678"/>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dirty="0"/>
              <a:t>Acidification may alter response to hypoxia</a:t>
            </a:r>
          </a:p>
        </p:txBody>
      </p:sp>
      <p:pic>
        <p:nvPicPr>
          <p:cNvPr id="13" name="Picture 12">
            <a:extLst>
              <a:ext uri="{FF2B5EF4-FFF2-40B4-BE49-F238E27FC236}">
                <a16:creationId xmlns:a16="http://schemas.microsoft.com/office/drawing/2014/main" id="{44FC3D5E-2DC4-C555-4896-F18773225F11}"/>
              </a:ext>
            </a:extLst>
          </p:cNvPr>
          <p:cNvPicPr>
            <a:picLocks noChangeAspect="1"/>
          </p:cNvPicPr>
          <p:nvPr/>
        </p:nvPicPr>
        <p:blipFill rotWithShape="1">
          <a:blip r:embed="rId3">
            <a:extLst>
              <a:ext uri="{28A0092B-C50C-407E-A947-70E740481C1C}">
                <a14:useLocalDpi xmlns:a14="http://schemas.microsoft.com/office/drawing/2010/main" val="0"/>
              </a:ext>
            </a:extLst>
          </a:blip>
          <a:srcRect l="28456" t="18450" r="27358"/>
          <a:stretch/>
        </p:blipFill>
        <p:spPr>
          <a:xfrm>
            <a:off x="6751674" y="657681"/>
            <a:ext cx="4805024" cy="5542638"/>
          </a:xfrm>
          <a:prstGeom prst="rect">
            <a:avLst/>
          </a:prstGeom>
          <a:ln w="28575">
            <a:solidFill>
              <a:schemeClr val="accent1"/>
            </a:solidFill>
          </a:ln>
        </p:spPr>
      </p:pic>
      <p:sp>
        <p:nvSpPr>
          <p:cNvPr id="4" name="Title 1">
            <a:extLst>
              <a:ext uri="{FF2B5EF4-FFF2-40B4-BE49-F238E27FC236}">
                <a16:creationId xmlns:a16="http://schemas.microsoft.com/office/drawing/2014/main" id="{9CFB50A5-80EC-FBBF-102F-39ABA1EBFD11}"/>
              </a:ext>
            </a:extLst>
          </p:cNvPr>
          <p:cNvSpPr txBox="1">
            <a:spLocks/>
          </p:cNvSpPr>
          <p:nvPr/>
        </p:nvSpPr>
        <p:spPr>
          <a:xfrm>
            <a:off x="486446" y="365125"/>
            <a:ext cx="10867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Ch. 1 Conclusions</a:t>
            </a:r>
            <a:endParaRPr lang="en-US" dirty="0"/>
          </a:p>
        </p:txBody>
      </p:sp>
    </p:spTree>
    <p:extLst>
      <p:ext uri="{BB962C8B-B14F-4D97-AF65-F5344CB8AC3E}">
        <p14:creationId xmlns:p14="http://schemas.microsoft.com/office/powerpoint/2010/main" val="3707619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D13-507D-CD9C-B4BF-3A08E6E8F2E8}"/>
              </a:ext>
            </a:extLst>
          </p:cNvPr>
          <p:cNvSpPr>
            <a:spLocks noGrp="1"/>
          </p:cNvSpPr>
          <p:nvPr>
            <p:ph type="title"/>
          </p:nvPr>
        </p:nvSpPr>
        <p:spPr/>
        <p:txBody>
          <a:bodyPr/>
          <a:lstStyle/>
          <a:p>
            <a:r>
              <a:rPr lang="en-US" dirty="0"/>
              <a:t>Ch. 1 and 2 Conclusions</a:t>
            </a:r>
          </a:p>
        </p:txBody>
      </p:sp>
      <p:sp>
        <p:nvSpPr>
          <p:cNvPr id="3" name="Content Placeholder 2">
            <a:extLst>
              <a:ext uri="{FF2B5EF4-FFF2-40B4-BE49-F238E27FC236}">
                <a16:creationId xmlns:a16="http://schemas.microsoft.com/office/drawing/2014/main" id="{6C948E49-01D3-1AC5-75BD-6ED94E9BBADE}"/>
              </a:ext>
            </a:extLst>
          </p:cNvPr>
          <p:cNvSpPr>
            <a:spLocks noGrp="1"/>
          </p:cNvSpPr>
          <p:nvPr>
            <p:ph idx="1"/>
          </p:nvPr>
        </p:nvSpPr>
        <p:spPr/>
        <p:txBody>
          <a:bodyPr/>
          <a:lstStyle/>
          <a:p>
            <a:r>
              <a:rPr lang="en-US" dirty="0"/>
              <a:t>Embryos are more sensitive than larvae</a:t>
            </a:r>
          </a:p>
          <a:p>
            <a:r>
              <a:rPr lang="en-US" dirty="0"/>
              <a:t>Embryo metabolism increases at highest CO</a:t>
            </a:r>
            <a:r>
              <a:rPr lang="en-US" baseline="-25000" dirty="0"/>
              <a:t>2</a:t>
            </a:r>
            <a:r>
              <a:rPr lang="en-US" dirty="0"/>
              <a:t> level</a:t>
            </a:r>
          </a:p>
          <a:p>
            <a:pPr lvl="1"/>
            <a:r>
              <a:rPr lang="en-US" dirty="0"/>
              <a:t>Temperature-dependent response</a:t>
            </a:r>
          </a:p>
          <a:p>
            <a:r>
              <a:rPr lang="en-US" i="1" dirty="0" err="1"/>
              <a:t>P</a:t>
            </a:r>
            <a:r>
              <a:rPr lang="en-US" baseline="-25000" dirty="0" err="1"/>
              <a:t>crit</a:t>
            </a:r>
            <a:r>
              <a:rPr lang="en-US" dirty="0"/>
              <a:t> </a:t>
            </a:r>
            <a:r>
              <a:rPr lang="en-US" b="1" dirty="0"/>
              <a:t>decreases</a:t>
            </a:r>
            <a:r>
              <a:rPr lang="en-US" dirty="0"/>
              <a:t> at high CO</a:t>
            </a:r>
            <a:r>
              <a:rPr lang="en-US" baseline="-25000" dirty="0"/>
              <a:t>2</a:t>
            </a:r>
            <a:r>
              <a:rPr lang="en-US" dirty="0"/>
              <a:t> after hatching – possible advantage for dealing with both stressors</a:t>
            </a:r>
          </a:p>
          <a:p>
            <a:pPr lvl="1"/>
            <a:r>
              <a:rPr lang="en-US" dirty="0"/>
              <a:t>Refutes hypothesis from Chapter 1</a:t>
            </a:r>
          </a:p>
          <a:p>
            <a:pPr lvl="1"/>
            <a:r>
              <a:rPr lang="en-US" dirty="0"/>
              <a:t>Alt. explanation: CO</a:t>
            </a:r>
            <a:r>
              <a:rPr lang="en-US" baseline="-25000" dirty="0"/>
              <a:t>2</a:t>
            </a:r>
            <a:r>
              <a:rPr lang="en-US" dirty="0"/>
              <a:t> x Oxygen interaction suggests hypoxia impairs embryos’ ability to expend energy regulating pH</a:t>
            </a:r>
          </a:p>
        </p:txBody>
      </p:sp>
    </p:spTree>
    <p:extLst>
      <p:ext uri="{BB962C8B-B14F-4D97-AF65-F5344CB8AC3E}">
        <p14:creationId xmlns:p14="http://schemas.microsoft.com/office/powerpoint/2010/main" val="77133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5" name="Picture 2" descr="New England Coastal Waters Warming More Than Anywhere Else In U.S. | WBUR  News">
            <a:extLst>
              <a:ext uri="{FF2B5EF4-FFF2-40B4-BE49-F238E27FC236}">
                <a16:creationId xmlns:a16="http://schemas.microsoft.com/office/drawing/2014/main" id="{780640BE-6151-CC38-281C-6FE2EA57E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1" y="2572077"/>
            <a:ext cx="5416321" cy="4225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A5A7FE9-998C-D29B-8D45-E5942A61ED23}"/>
              </a:ext>
            </a:extLst>
          </p:cNvPr>
          <p:cNvSpPr/>
          <p:nvPr/>
        </p:nvSpPr>
        <p:spPr>
          <a:xfrm>
            <a:off x="4166886" y="4387982"/>
            <a:ext cx="436880" cy="454372"/>
          </a:xfrm>
          <a:prstGeom prst="ellipse">
            <a:avLst/>
          </a:prstGeom>
          <a:noFill/>
          <a:ln w="28575">
            <a:solidFill>
              <a:srgbClr val="01C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D4372-AD0A-73D4-7873-535AE957CC7A}"/>
              </a:ext>
            </a:extLst>
          </p:cNvPr>
          <p:cNvSpPr txBox="1"/>
          <p:nvPr/>
        </p:nvSpPr>
        <p:spPr>
          <a:xfrm>
            <a:off x="5627992" y="6550223"/>
            <a:ext cx="2121350" cy="307777"/>
          </a:xfrm>
          <a:prstGeom prst="rect">
            <a:avLst/>
          </a:prstGeom>
          <a:noFill/>
        </p:spPr>
        <p:txBody>
          <a:bodyPr wrap="none" rtlCol="0">
            <a:spAutoFit/>
          </a:bodyPr>
          <a:lstStyle/>
          <a:p>
            <a:r>
              <a:rPr lang="en-US" sz="1400" dirty="0"/>
              <a:t>Source: Climate Central</a:t>
            </a:r>
          </a:p>
        </p:txBody>
      </p:sp>
      <p:sp>
        <p:nvSpPr>
          <p:cNvPr id="8" name="Rectangle 7">
            <a:extLst>
              <a:ext uri="{FF2B5EF4-FFF2-40B4-BE49-F238E27FC236}">
                <a16:creationId xmlns:a16="http://schemas.microsoft.com/office/drawing/2014/main" id="{F9DA4132-E5B9-355F-B1CA-358C9DD944F8}"/>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9" name="Rectangle 8">
            <a:extLst>
              <a:ext uri="{FF2B5EF4-FFF2-40B4-BE49-F238E27FC236}">
                <a16:creationId xmlns:a16="http://schemas.microsoft.com/office/drawing/2014/main" id="{9DDB674B-D9F9-114C-4F1E-1A8AA3AB7A57}"/>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3A35A6CE-332A-3393-1FE4-03FD504950FE}"/>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35234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3615076"/>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9A0A45-1F17-B80C-ABF6-A6BB1C536D88}"/>
              </a:ext>
            </a:extLst>
          </p:cNvPr>
          <p:cNvSpPr/>
          <p:nvPr/>
        </p:nvSpPr>
        <p:spPr>
          <a:xfrm>
            <a:off x="701750" y="1169577"/>
            <a:ext cx="10781414" cy="22594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E35A02-5B67-5C7D-5BB7-33EFF9DADE4A}"/>
              </a:ext>
            </a:extLst>
          </p:cNvPr>
          <p:cNvSpPr/>
          <p:nvPr/>
        </p:nvSpPr>
        <p:spPr>
          <a:xfrm>
            <a:off x="701750" y="4885670"/>
            <a:ext cx="10781414" cy="1260007"/>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p:txBody>
          <a:bodyPr/>
          <a:lstStyle/>
          <a:p>
            <a:pPr marL="0" indent="0">
              <a:buNone/>
            </a:pPr>
            <a:r>
              <a:rPr lang="en-US" dirty="0"/>
              <a:t>Objective</a:t>
            </a:r>
          </a:p>
          <a:p>
            <a:r>
              <a:rPr lang="en-US" dirty="0"/>
              <a:t>Understand how acidification affects physiological mechanisms of acid-base balance</a:t>
            </a:r>
          </a:p>
          <a:p>
            <a:r>
              <a:rPr lang="en-US" dirty="0"/>
              <a:t>Test across a range of temperatures</a:t>
            </a:r>
          </a:p>
          <a:p>
            <a:pPr lvl="1"/>
            <a:r>
              <a:rPr lang="en-US" dirty="0"/>
              <a:t>Temperature affects developmental rate</a:t>
            </a:r>
          </a:p>
          <a:p>
            <a:endParaRPr lang="en-US" dirty="0"/>
          </a:p>
          <a:p>
            <a:pPr marL="0" indent="0">
              <a:buNone/>
            </a:pPr>
            <a:r>
              <a:rPr lang="en-US" dirty="0"/>
              <a:t>Method</a:t>
            </a:r>
          </a:p>
          <a:p>
            <a:r>
              <a:rPr lang="en-US" dirty="0"/>
              <a:t>Stain skin ionocytes and count them</a:t>
            </a:r>
          </a:p>
          <a:p>
            <a:r>
              <a:rPr lang="en-US" dirty="0"/>
              <a:t>Use same fish from Ch. 1 (metabolism)</a:t>
            </a:r>
          </a:p>
          <a:p>
            <a:pPr marL="0" indent="0">
              <a:buNone/>
            </a:pPr>
            <a:endParaRPr lang="en-US" dirty="0"/>
          </a:p>
        </p:txBody>
      </p:sp>
    </p:spTree>
    <p:extLst>
      <p:ext uri="{BB962C8B-B14F-4D97-AF65-F5344CB8AC3E}">
        <p14:creationId xmlns:p14="http://schemas.microsoft.com/office/powerpoint/2010/main" val="120543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6" name="Picture 15">
            <a:extLst>
              <a:ext uri="{FF2B5EF4-FFF2-40B4-BE49-F238E27FC236}">
                <a16:creationId xmlns:a16="http://schemas.microsoft.com/office/drawing/2014/main" id="{335269DC-11C4-4BE1-A200-48D1E8146481}"/>
              </a:ext>
            </a:extLst>
          </p:cNvPr>
          <p:cNvPicPr>
            <a:picLocks noChangeAspect="1"/>
          </p:cNvPicPr>
          <p:nvPr/>
        </p:nvPicPr>
        <p:blipFill>
          <a:blip r:embed="rId4"/>
          <a:stretch>
            <a:fillRect/>
          </a:stretch>
        </p:blipFill>
        <p:spPr>
          <a:xfrm>
            <a:off x="2829514" y="4232122"/>
            <a:ext cx="3384866" cy="973355"/>
          </a:xfrm>
          <a:prstGeom prst="rect">
            <a:avLst/>
          </a:prstGeom>
        </p:spPr>
      </p:pic>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44876">
            <a:off x="1462909" y="3086508"/>
            <a:ext cx="1701126"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30499" y="3031452"/>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358599" y="2434631"/>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excreted from gills</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579094" y="2691772"/>
            <a:ext cx="1701126" cy="1474455"/>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81222" y="5168209"/>
            <a:ext cx="2103461" cy="144655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Buffers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in blood</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844535" y="4937635"/>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389108" y="4747529"/>
            <a:ext cx="1701126"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6816"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Strong regulation</a:t>
            </a:r>
          </a:p>
        </p:txBody>
      </p:sp>
    </p:spTree>
    <p:extLst>
      <p:ext uri="{BB962C8B-B14F-4D97-AF65-F5344CB8AC3E}">
        <p14:creationId xmlns:p14="http://schemas.microsoft.com/office/powerpoint/2010/main" val="321504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716719">
            <a:off x="1484349" y="3026100"/>
            <a:ext cx="1509483"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44652" y="2889608"/>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504939" y="5277849"/>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No gills or incomplete</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817386" y="2644007"/>
            <a:ext cx="1576642" cy="1366558"/>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52462" y="2397543"/>
            <a:ext cx="2707515"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Cellular 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removal</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495572" y="5015518"/>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709381" y="4653526"/>
            <a:ext cx="1353262"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7911"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Greater sensitivity?</a:t>
            </a:r>
          </a:p>
        </p:txBody>
      </p:sp>
      <p:pic>
        <p:nvPicPr>
          <p:cNvPr id="5" name="Picture 4" descr="A picture containing indoor&#10;&#10;Description automatically generated">
            <a:extLst>
              <a:ext uri="{FF2B5EF4-FFF2-40B4-BE49-F238E27FC236}">
                <a16:creationId xmlns:a16="http://schemas.microsoft.com/office/drawing/2014/main" id="{ED014354-7BCB-4C79-B36E-FF6334A71D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l="27661" r="28490" b="29116"/>
          <a:stretch/>
        </p:blipFill>
        <p:spPr>
          <a:xfrm rot="12577467">
            <a:off x="1587580" y="4406727"/>
            <a:ext cx="1566398" cy="1582591"/>
          </a:xfrm>
          <a:prstGeom prst="rect">
            <a:avLst/>
          </a:prstGeom>
        </p:spPr>
      </p:pic>
      <p:pic>
        <p:nvPicPr>
          <p:cNvPr id="28" name="Picture 27">
            <a:extLst>
              <a:ext uri="{FF2B5EF4-FFF2-40B4-BE49-F238E27FC236}">
                <a16:creationId xmlns:a16="http://schemas.microsoft.com/office/drawing/2014/main" id="{F9EA8DCE-EA31-469D-BB4C-6D3D20E28A7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975065" y="4034652"/>
            <a:ext cx="3788353" cy="1211429"/>
          </a:xfrm>
          <a:prstGeom prst="rect">
            <a:avLst/>
          </a:prstGeom>
          <a:ln>
            <a:noFill/>
          </a:ln>
        </p:spPr>
      </p:pic>
    </p:spTree>
    <p:extLst>
      <p:ext uri="{BB962C8B-B14F-4D97-AF65-F5344CB8AC3E}">
        <p14:creationId xmlns:p14="http://schemas.microsoft.com/office/powerpoint/2010/main" val="352815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a:xfrm>
            <a:off x="499200" y="3757818"/>
            <a:ext cx="4060759" cy="1133281"/>
          </a:xfrm>
        </p:spPr>
        <p:txBody>
          <a:bodyPr/>
          <a:lstStyle/>
          <a:p>
            <a:pPr marL="0" indent="0">
              <a:buNone/>
            </a:pPr>
            <a:r>
              <a:rPr lang="en-US" dirty="0"/>
              <a:t>What is an ionocyte? </a:t>
            </a:r>
          </a:p>
        </p:txBody>
      </p:sp>
      <p:sp>
        <p:nvSpPr>
          <p:cNvPr id="5" name="TextBox 4">
            <a:extLst>
              <a:ext uri="{FF2B5EF4-FFF2-40B4-BE49-F238E27FC236}">
                <a16:creationId xmlns:a16="http://schemas.microsoft.com/office/drawing/2014/main" id="{BE205BA5-5CA0-FE1F-ADC1-3B393110CA23}"/>
              </a:ext>
            </a:extLst>
          </p:cNvPr>
          <p:cNvSpPr txBox="1"/>
          <p:nvPr/>
        </p:nvSpPr>
        <p:spPr>
          <a:xfrm>
            <a:off x="7020560" y="6460649"/>
            <a:ext cx="2901756" cy="369332"/>
          </a:xfrm>
          <a:prstGeom prst="rect">
            <a:avLst/>
          </a:prstGeom>
          <a:noFill/>
        </p:spPr>
        <p:txBody>
          <a:bodyPr wrap="none" rtlCol="0">
            <a:spAutoFit/>
          </a:bodyPr>
          <a:lstStyle/>
          <a:p>
            <a:r>
              <a:rPr lang="en-US" dirty="0"/>
              <a:t>Atlantic silverside embryo</a:t>
            </a:r>
          </a:p>
        </p:txBody>
      </p:sp>
      <p:pic>
        <p:nvPicPr>
          <p:cNvPr id="20" name="Picture 19" descr="A close-up of a human eye&#10;&#10;Description automatically generated with low confidence">
            <a:extLst>
              <a:ext uri="{FF2B5EF4-FFF2-40B4-BE49-F238E27FC236}">
                <a16:creationId xmlns:a16="http://schemas.microsoft.com/office/drawing/2014/main" id="{8231B861-BD6E-C874-0823-498C0DBE9B6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900" t="234" r="1715" b="-72"/>
          <a:stretch/>
        </p:blipFill>
        <p:spPr>
          <a:xfrm>
            <a:off x="5919220" y="1689743"/>
            <a:ext cx="5076729" cy="4770905"/>
          </a:xfrm>
          <a:prstGeom prst="rect">
            <a:avLst/>
          </a:prstGeom>
          <a:ln w="28575">
            <a:solidFill>
              <a:schemeClr val="accent1"/>
            </a:solidFill>
          </a:ln>
        </p:spPr>
      </p:pic>
    </p:spTree>
    <p:extLst>
      <p:ext uri="{BB962C8B-B14F-4D97-AF65-F5344CB8AC3E}">
        <p14:creationId xmlns:p14="http://schemas.microsoft.com/office/powerpoint/2010/main" val="95312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pic>
        <p:nvPicPr>
          <p:cNvPr id="4" name="Picture 3" descr="A close-up of a human eye&#10;&#10;Description automatically generated with low confidence">
            <a:extLst>
              <a:ext uri="{FF2B5EF4-FFF2-40B4-BE49-F238E27FC236}">
                <a16:creationId xmlns:a16="http://schemas.microsoft.com/office/drawing/2014/main" id="{03DFA24F-407C-29F2-5238-9579233AAEE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7003" t="24463" r="25222" b="24859"/>
          <a:stretch/>
        </p:blipFill>
        <p:spPr>
          <a:xfrm>
            <a:off x="5303520" y="2773706"/>
            <a:ext cx="4541520" cy="3501743"/>
          </a:xfrm>
          <a:prstGeom prst="rect">
            <a:avLst/>
          </a:prstGeom>
        </p:spPr>
      </p:pic>
      <p:sp>
        <p:nvSpPr>
          <p:cNvPr id="5" name="TextBox 4">
            <a:extLst>
              <a:ext uri="{FF2B5EF4-FFF2-40B4-BE49-F238E27FC236}">
                <a16:creationId xmlns:a16="http://schemas.microsoft.com/office/drawing/2014/main" id="{BE205BA5-5CA0-FE1F-ADC1-3B393110CA23}"/>
              </a:ext>
            </a:extLst>
          </p:cNvPr>
          <p:cNvSpPr txBox="1"/>
          <p:nvPr/>
        </p:nvSpPr>
        <p:spPr>
          <a:xfrm>
            <a:off x="6238999" y="6308209"/>
            <a:ext cx="2901756" cy="369332"/>
          </a:xfrm>
          <a:prstGeom prst="rect">
            <a:avLst/>
          </a:prstGeom>
          <a:noFill/>
        </p:spPr>
        <p:txBody>
          <a:bodyPr wrap="none" rtlCol="0">
            <a:spAutoFit/>
          </a:bodyPr>
          <a:lstStyle/>
          <a:p>
            <a:r>
              <a:rPr lang="en-US" dirty="0"/>
              <a:t>Atlantic silverside embryo</a:t>
            </a:r>
          </a:p>
        </p:txBody>
      </p:sp>
      <p:sp>
        <p:nvSpPr>
          <p:cNvPr id="6" name="TextBox 5">
            <a:extLst>
              <a:ext uri="{FF2B5EF4-FFF2-40B4-BE49-F238E27FC236}">
                <a16:creationId xmlns:a16="http://schemas.microsoft.com/office/drawing/2014/main" id="{154256AC-F463-5630-A726-15C59D693609}"/>
              </a:ext>
            </a:extLst>
          </p:cNvPr>
          <p:cNvSpPr txBox="1"/>
          <p:nvPr/>
        </p:nvSpPr>
        <p:spPr>
          <a:xfrm>
            <a:off x="4277360" y="2219708"/>
            <a:ext cx="1645920" cy="369332"/>
          </a:xfrm>
          <a:prstGeom prst="rect">
            <a:avLst/>
          </a:prstGeom>
          <a:noFill/>
        </p:spPr>
        <p:txBody>
          <a:bodyPr wrap="square" rtlCol="0">
            <a:spAutoFit/>
          </a:bodyPr>
          <a:lstStyle/>
          <a:p>
            <a:r>
              <a:rPr lang="en-US" b="1" dirty="0"/>
              <a:t>Pigment</a:t>
            </a:r>
          </a:p>
        </p:txBody>
      </p:sp>
      <p:sp>
        <p:nvSpPr>
          <p:cNvPr id="7" name="TextBox 6">
            <a:extLst>
              <a:ext uri="{FF2B5EF4-FFF2-40B4-BE49-F238E27FC236}">
                <a16:creationId xmlns:a16="http://schemas.microsoft.com/office/drawing/2014/main" id="{A7156945-93B5-1F7E-315E-8F5489CF5480}"/>
              </a:ext>
            </a:extLst>
          </p:cNvPr>
          <p:cNvSpPr txBox="1"/>
          <p:nvPr/>
        </p:nvSpPr>
        <p:spPr>
          <a:xfrm>
            <a:off x="7574280" y="1826777"/>
            <a:ext cx="1645920" cy="646331"/>
          </a:xfrm>
          <a:prstGeom prst="rect">
            <a:avLst/>
          </a:prstGeom>
          <a:noFill/>
        </p:spPr>
        <p:txBody>
          <a:bodyPr wrap="square" rtlCol="0">
            <a:spAutoFit/>
          </a:bodyPr>
          <a:lstStyle/>
          <a:p>
            <a:r>
              <a:rPr lang="en-US" b="1" dirty="0"/>
              <a:t>Ionocytes (purple)</a:t>
            </a:r>
          </a:p>
        </p:txBody>
      </p:sp>
      <p:sp>
        <p:nvSpPr>
          <p:cNvPr id="8" name="TextBox 7">
            <a:extLst>
              <a:ext uri="{FF2B5EF4-FFF2-40B4-BE49-F238E27FC236}">
                <a16:creationId xmlns:a16="http://schemas.microsoft.com/office/drawing/2014/main" id="{9B81D20D-BD09-7C76-4221-C5BFBA5AC029}"/>
              </a:ext>
            </a:extLst>
          </p:cNvPr>
          <p:cNvSpPr txBox="1"/>
          <p:nvPr/>
        </p:nvSpPr>
        <p:spPr>
          <a:xfrm>
            <a:off x="4277360" y="5141010"/>
            <a:ext cx="1645920" cy="369332"/>
          </a:xfrm>
          <a:prstGeom prst="rect">
            <a:avLst/>
          </a:prstGeom>
          <a:noFill/>
        </p:spPr>
        <p:txBody>
          <a:bodyPr wrap="square" rtlCol="0">
            <a:spAutoFit/>
          </a:bodyPr>
          <a:lstStyle/>
          <a:p>
            <a:r>
              <a:rPr lang="en-US" b="1" dirty="0"/>
              <a:t>Eye</a:t>
            </a:r>
          </a:p>
        </p:txBody>
      </p:sp>
      <p:sp>
        <p:nvSpPr>
          <p:cNvPr id="9" name="Arrow: Right 8">
            <a:extLst>
              <a:ext uri="{FF2B5EF4-FFF2-40B4-BE49-F238E27FC236}">
                <a16:creationId xmlns:a16="http://schemas.microsoft.com/office/drawing/2014/main" id="{A7C1FA67-4330-4677-D039-1E9A04F10B0A}"/>
              </a:ext>
            </a:extLst>
          </p:cNvPr>
          <p:cNvSpPr/>
          <p:nvPr/>
        </p:nvSpPr>
        <p:spPr>
          <a:xfrm rot="2418157">
            <a:off x="4972896" y="2649331"/>
            <a:ext cx="494711" cy="325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74F40AD-F92F-BA70-43FB-1641ACE9694F}"/>
              </a:ext>
            </a:extLst>
          </p:cNvPr>
          <p:cNvSpPr/>
          <p:nvPr/>
        </p:nvSpPr>
        <p:spPr>
          <a:xfrm rot="6756380">
            <a:off x="7045580" y="2325126"/>
            <a:ext cx="700556"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C21D95-1C21-D56F-DC96-4110B969532E}"/>
              </a:ext>
            </a:extLst>
          </p:cNvPr>
          <p:cNvSpPr/>
          <p:nvPr/>
        </p:nvSpPr>
        <p:spPr>
          <a:xfrm rot="6224091">
            <a:off x="7656328" y="2616863"/>
            <a:ext cx="634729"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083D331-0F7E-51F0-3879-E03F29AC1774}"/>
              </a:ext>
            </a:extLst>
          </p:cNvPr>
          <p:cNvSpPr/>
          <p:nvPr/>
        </p:nvSpPr>
        <p:spPr>
          <a:xfrm rot="4623831">
            <a:off x="8196708" y="2578967"/>
            <a:ext cx="675315"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54880A-EFBF-A3BF-790B-A9C82B448F21}"/>
              </a:ext>
            </a:extLst>
          </p:cNvPr>
          <p:cNvSpPr/>
          <p:nvPr/>
        </p:nvSpPr>
        <p:spPr>
          <a:xfrm rot="21301965">
            <a:off x="4911009" y="5133657"/>
            <a:ext cx="845200" cy="31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E957D1-4D21-DDB3-3B7D-9F14ECE27218}"/>
              </a:ext>
            </a:extLst>
          </p:cNvPr>
          <p:cNvSpPr txBox="1"/>
          <p:nvPr/>
        </p:nvSpPr>
        <p:spPr>
          <a:xfrm>
            <a:off x="10383633" y="3816094"/>
            <a:ext cx="1645920" cy="646331"/>
          </a:xfrm>
          <a:prstGeom prst="rect">
            <a:avLst/>
          </a:prstGeom>
          <a:noFill/>
        </p:spPr>
        <p:txBody>
          <a:bodyPr wrap="square" rtlCol="0">
            <a:spAutoFit/>
          </a:bodyPr>
          <a:lstStyle/>
          <a:p>
            <a:r>
              <a:rPr lang="en-US" b="1" dirty="0"/>
              <a:t>Ionocytes on yolk sac</a:t>
            </a:r>
          </a:p>
        </p:txBody>
      </p:sp>
      <p:sp>
        <p:nvSpPr>
          <p:cNvPr id="15" name="Arrow: Right 14">
            <a:extLst>
              <a:ext uri="{FF2B5EF4-FFF2-40B4-BE49-F238E27FC236}">
                <a16:creationId xmlns:a16="http://schemas.microsoft.com/office/drawing/2014/main" id="{51BAE913-3F97-6AF6-6351-D516B271C8AB}"/>
              </a:ext>
            </a:extLst>
          </p:cNvPr>
          <p:cNvSpPr/>
          <p:nvPr/>
        </p:nvSpPr>
        <p:spPr>
          <a:xfrm rot="11549454">
            <a:off x="9594412" y="3817084"/>
            <a:ext cx="756051"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0DC638C-5F8B-0795-E458-069A9B8A3AB0}"/>
              </a:ext>
            </a:extLst>
          </p:cNvPr>
          <p:cNvSpPr/>
          <p:nvPr/>
        </p:nvSpPr>
        <p:spPr>
          <a:xfrm rot="9976796">
            <a:off x="9187035" y="4303341"/>
            <a:ext cx="1181027" cy="405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56CE98-505E-CCD3-3231-4B96CB5E3141}"/>
              </a:ext>
            </a:extLst>
          </p:cNvPr>
          <p:cNvSpPr txBox="1"/>
          <p:nvPr/>
        </p:nvSpPr>
        <p:spPr>
          <a:xfrm>
            <a:off x="10650156" y="5325676"/>
            <a:ext cx="1645920" cy="646331"/>
          </a:xfrm>
          <a:prstGeom prst="rect">
            <a:avLst/>
          </a:prstGeom>
          <a:noFill/>
        </p:spPr>
        <p:txBody>
          <a:bodyPr wrap="square" rtlCol="0">
            <a:spAutoFit/>
          </a:bodyPr>
          <a:lstStyle/>
          <a:p>
            <a:r>
              <a:rPr lang="en-US" b="1" dirty="0"/>
              <a:t>Pigment and ionocytes</a:t>
            </a:r>
          </a:p>
        </p:txBody>
      </p:sp>
      <p:sp>
        <p:nvSpPr>
          <p:cNvPr id="18" name="Arrow: Right 17">
            <a:extLst>
              <a:ext uri="{FF2B5EF4-FFF2-40B4-BE49-F238E27FC236}">
                <a16:creationId xmlns:a16="http://schemas.microsoft.com/office/drawing/2014/main" id="{117A49AE-B37B-20FE-CC95-8C9681FC445E}"/>
              </a:ext>
            </a:extLst>
          </p:cNvPr>
          <p:cNvSpPr/>
          <p:nvPr/>
        </p:nvSpPr>
        <p:spPr>
          <a:xfrm rot="10346994">
            <a:off x="9748553" y="5683161"/>
            <a:ext cx="864405"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854D46-47B3-14CD-5EF6-BE8AB68ABC78}"/>
              </a:ext>
            </a:extLst>
          </p:cNvPr>
          <p:cNvSpPr/>
          <p:nvPr/>
        </p:nvSpPr>
        <p:spPr>
          <a:xfrm rot="10800000">
            <a:off x="8799751" y="5346727"/>
            <a:ext cx="1788850"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38D4A140-9E5F-3D24-9C52-35F33097BFAE}"/>
              </a:ext>
            </a:extLst>
          </p:cNvPr>
          <p:cNvSpPr txBox="1">
            <a:spLocks/>
          </p:cNvSpPr>
          <p:nvPr/>
        </p:nvSpPr>
        <p:spPr>
          <a:xfrm>
            <a:off x="499200" y="3757818"/>
            <a:ext cx="4060759" cy="113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is an ionocyte? </a:t>
            </a:r>
            <a:endParaRPr lang="en-US" dirty="0"/>
          </a:p>
        </p:txBody>
      </p:sp>
    </p:spTree>
    <p:extLst>
      <p:ext uri="{BB962C8B-B14F-4D97-AF65-F5344CB8AC3E}">
        <p14:creationId xmlns:p14="http://schemas.microsoft.com/office/powerpoint/2010/main" val="318220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6451"/>
            <a:ext cx="8229600" cy="1143000"/>
          </a:xfrm>
        </p:spPr>
        <p:txBody>
          <a:bodyPr/>
          <a:lstStyle/>
          <a:p>
            <a:r>
              <a:rPr lang="en-US" dirty="0"/>
              <a:t>Ionocytes use energy</a:t>
            </a:r>
          </a:p>
        </p:txBody>
      </p:sp>
      <p:sp>
        <p:nvSpPr>
          <p:cNvPr id="6" name="TextBox 5">
            <a:extLst>
              <a:ext uri="{FF2B5EF4-FFF2-40B4-BE49-F238E27FC236}">
                <a16:creationId xmlns:a16="http://schemas.microsoft.com/office/drawing/2014/main" id="{042E10AD-FD8D-40B2-BA9E-A506C5BD37B4}"/>
              </a:ext>
            </a:extLst>
          </p:cNvPr>
          <p:cNvSpPr txBox="1"/>
          <p:nvPr/>
        </p:nvSpPr>
        <p:spPr>
          <a:xfrm>
            <a:off x="1010522" y="2186759"/>
            <a:ext cx="3329984" cy="1569660"/>
          </a:xfrm>
          <a:prstGeom prst="rect">
            <a:avLst/>
          </a:prstGeom>
          <a:solidFill>
            <a:schemeClr val="accent1">
              <a:lumMod val="50000"/>
            </a:schemeClr>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r>
              <a:rPr lang="en-US" sz="2400" b="1" dirty="0"/>
              <a:t>Active and passive transport proteins maintain ionic balance (salt and pH)</a:t>
            </a:r>
          </a:p>
        </p:txBody>
      </p:sp>
      <p:pic>
        <p:nvPicPr>
          <p:cNvPr id="4" name="Picture 3">
            <a:extLst>
              <a:ext uri="{FF2B5EF4-FFF2-40B4-BE49-F238E27FC236}">
                <a16:creationId xmlns:a16="http://schemas.microsoft.com/office/drawing/2014/main" id="{772B27F0-89F2-4B27-8842-FFF79A6ECF4E}"/>
              </a:ext>
            </a:extLst>
          </p:cNvPr>
          <p:cNvPicPr>
            <a:picLocks noChangeAspect="1"/>
          </p:cNvPicPr>
          <p:nvPr/>
        </p:nvPicPr>
        <p:blipFill>
          <a:blip r:embed="rId3"/>
          <a:stretch>
            <a:fillRect/>
          </a:stretch>
        </p:blipFill>
        <p:spPr>
          <a:xfrm>
            <a:off x="5159694" y="1106549"/>
            <a:ext cx="5271725" cy="5132222"/>
          </a:xfrm>
          <a:prstGeom prst="rect">
            <a:avLst/>
          </a:prstGeom>
          <a:ln w="28575">
            <a:solidFill>
              <a:schemeClr val="accent1"/>
            </a:solidFill>
          </a:ln>
        </p:spPr>
      </p:pic>
      <p:sp>
        <p:nvSpPr>
          <p:cNvPr id="7" name="TextBox 6">
            <a:extLst>
              <a:ext uri="{FF2B5EF4-FFF2-40B4-BE49-F238E27FC236}">
                <a16:creationId xmlns:a16="http://schemas.microsoft.com/office/drawing/2014/main" id="{F5C3F816-3DB1-4EC2-9B82-B4D2C9062F8E}"/>
              </a:ext>
            </a:extLst>
          </p:cNvPr>
          <p:cNvSpPr txBox="1"/>
          <p:nvPr/>
        </p:nvSpPr>
        <p:spPr>
          <a:xfrm>
            <a:off x="8088197" y="6488668"/>
            <a:ext cx="4263430"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Esbaugh</a:t>
            </a:r>
            <a:r>
              <a:rPr lang="en-US" dirty="0">
                <a:latin typeface="Calibri" panose="020F0502020204030204" pitchFamily="34" charset="0"/>
                <a:cs typeface="Calibri" panose="020F0502020204030204" pitchFamily="34" charset="0"/>
              </a:rPr>
              <a:t> et al. (2018), </a:t>
            </a:r>
            <a:r>
              <a:rPr lang="en-US" i="1" dirty="0">
                <a:latin typeface="Calibri" panose="020F0502020204030204" pitchFamily="34" charset="0"/>
                <a:cs typeface="Calibri" panose="020F0502020204030204" pitchFamily="34" charset="0"/>
              </a:rPr>
              <a:t>J. Comp. Physiol. B.</a:t>
            </a:r>
          </a:p>
        </p:txBody>
      </p:sp>
    </p:spTree>
    <p:extLst>
      <p:ext uri="{BB962C8B-B14F-4D97-AF65-F5344CB8AC3E}">
        <p14:creationId xmlns:p14="http://schemas.microsoft.com/office/powerpoint/2010/main" val="70270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960" y="0"/>
            <a:ext cx="5516880" cy="782320"/>
          </a:xfrm>
        </p:spPr>
        <p:txBody>
          <a:bodyPr/>
          <a:lstStyle/>
          <a:p>
            <a:r>
              <a:rPr lang="en-US" dirty="0">
                <a:latin typeface="Franklin Gothic Book" panose="020B0503020102020204" pitchFamily="34" charset="0"/>
              </a:rPr>
              <a:t>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4" y="782320"/>
            <a:ext cx="11539708" cy="586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2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51E8-3024-3F0C-15E7-4C022094B7BD}"/>
              </a:ext>
            </a:extLst>
          </p:cNvPr>
          <p:cNvSpPr>
            <a:spLocks noGrp="1"/>
          </p:cNvSpPr>
          <p:nvPr>
            <p:ph type="title"/>
          </p:nvPr>
        </p:nvSpPr>
        <p:spPr/>
        <p:txBody>
          <a:bodyPr/>
          <a:lstStyle/>
          <a:p>
            <a:r>
              <a:rPr lang="en-US" dirty="0"/>
              <a:t>Embryos</a:t>
            </a:r>
          </a:p>
        </p:txBody>
      </p:sp>
      <p:sp>
        <p:nvSpPr>
          <p:cNvPr id="3" name="Content Placeholder 2">
            <a:extLst>
              <a:ext uri="{FF2B5EF4-FFF2-40B4-BE49-F238E27FC236}">
                <a16:creationId xmlns:a16="http://schemas.microsoft.com/office/drawing/2014/main" id="{FA836461-EEFA-5664-2AE8-58BD2DBFF7B3}"/>
              </a:ext>
            </a:extLst>
          </p:cNvPr>
          <p:cNvSpPr>
            <a:spLocks noGrp="1"/>
          </p:cNvSpPr>
          <p:nvPr>
            <p:ph idx="1"/>
          </p:nvPr>
        </p:nvSpPr>
        <p:spPr>
          <a:xfrm>
            <a:off x="838200" y="2143759"/>
            <a:ext cx="3500120" cy="4033203"/>
          </a:xfrm>
        </p:spPr>
        <p:txBody>
          <a:bodyPr/>
          <a:lstStyle/>
          <a:p>
            <a:pPr marL="0" indent="0">
              <a:buNone/>
            </a:pPr>
            <a:r>
              <a:rPr lang="en-US" dirty="0"/>
              <a:t>Analyzed yolk sac separately</a:t>
            </a:r>
          </a:p>
        </p:txBody>
      </p:sp>
      <p:pic>
        <p:nvPicPr>
          <p:cNvPr id="4" name="Picture 3">
            <a:extLst>
              <a:ext uri="{FF2B5EF4-FFF2-40B4-BE49-F238E27FC236}">
                <a16:creationId xmlns:a16="http://schemas.microsoft.com/office/drawing/2014/main" id="{1ACAF9D2-9C5A-AD92-9415-A1E99D927A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25" t="8920" r="4346"/>
          <a:stretch/>
        </p:blipFill>
        <p:spPr>
          <a:xfrm>
            <a:off x="4958081" y="1027906"/>
            <a:ext cx="5378110" cy="4998343"/>
          </a:xfrm>
          <a:prstGeom prst="rect">
            <a:avLst/>
          </a:prstGeom>
        </p:spPr>
      </p:pic>
      <p:sp>
        <p:nvSpPr>
          <p:cNvPr id="6" name="Freeform: Shape 5">
            <a:extLst>
              <a:ext uri="{FF2B5EF4-FFF2-40B4-BE49-F238E27FC236}">
                <a16:creationId xmlns:a16="http://schemas.microsoft.com/office/drawing/2014/main" id="{1A7E4085-A239-0948-2251-B35F1F849DCC}"/>
              </a:ext>
            </a:extLst>
          </p:cNvPr>
          <p:cNvSpPr/>
          <p:nvPr/>
        </p:nvSpPr>
        <p:spPr>
          <a:xfrm>
            <a:off x="5282871" y="1200946"/>
            <a:ext cx="4193052" cy="4031667"/>
          </a:xfrm>
          <a:custGeom>
            <a:avLst/>
            <a:gdLst>
              <a:gd name="connsiteX0" fmla="*/ 721689 w 4193052"/>
              <a:gd name="connsiteY0" fmla="*/ 414494 h 4031667"/>
              <a:gd name="connsiteX1" fmla="*/ 1504009 w 4193052"/>
              <a:gd name="connsiteY1" fmla="*/ 38574 h 4031667"/>
              <a:gd name="connsiteX2" fmla="*/ 2672409 w 4193052"/>
              <a:gd name="connsiteY2" fmla="*/ 99534 h 4031667"/>
              <a:gd name="connsiteX3" fmla="*/ 3729049 w 4193052"/>
              <a:gd name="connsiteY3" fmla="*/ 810734 h 4031667"/>
              <a:gd name="connsiteX4" fmla="*/ 4115129 w 4193052"/>
              <a:gd name="connsiteY4" fmla="*/ 1643854 h 4031667"/>
              <a:gd name="connsiteX5" fmla="*/ 4165929 w 4193052"/>
              <a:gd name="connsiteY5" fmla="*/ 2375374 h 4031667"/>
              <a:gd name="connsiteX6" fmla="*/ 3790009 w 4193052"/>
              <a:gd name="connsiteY6" fmla="*/ 3269454 h 4031667"/>
              <a:gd name="connsiteX7" fmla="*/ 3068649 w 4193052"/>
              <a:gd name="connsiteY7" fmla="*/ 3828254 h 4031667"/>
              <a:gd name="connsiteX8" fmla="*/ 2225369 w 4193052"/>
              <a:gd name="connsiteY8" fmla="*/ 4031454 h 4031667"/>
              <a:gd name="connsiteX9" fmla="*/ 1331289 w 4193052"/>
              <a:gd name="connsiteY9" fmla="*/ 3858734 h 4031667"/>
              <a:gd name="connsiteX10" fmla="*/ 609929 w 4193052"/>
              <a:gd name="connsiteY10" fmla="*/ 3482814 h 4031667"/>
              <a:gd name="connsiteX11" fmla="*/ 152729 w 4193052"/>
              <a:gd name="connsiteY11" fmla="*/ 2832574 h 4031667"/>
              <a:gd name="connsiteX12" fmla="*/ 329 w 4193052"/>
              <a:gd name="connsiteY12" fmla="*/ 2060414 h 4031667"/>
              <a:gd name="connsiteX13" fmla="*/ 122249 w 4193052"/>
              <a:gd name="connsiteY13" fmla="*/ 1308574 h 4031667"/>
              <a:gd name="connsiteX14" fmla="*/ 437209 w 4193052"/>
              <a:gd name="connsiteY14" fmla="*/ 729454 h 403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052" h="4031667">
                <a:moveTo>
                  <a:pt x="721689" y="414494"/>
                </a:moveTo>
                <a:cubicBezTo>
                  <a:pt x="950289" y="252780"/>
                  <a:pt x="1178889" y="91067"/>
                  <a:pt x="1504009" y="38574"/>
                </a:cubicBezTo>
                <a:cubicBezTo>
                  <a:pt x="1829129" y="-13919"/>
                  <a:pt x="2301569" y="-29159"/>
                  <a:pt x="2672409" y="99534"/>
                </a:cubicBezTo>
                <a:cubicBezTo>
                  <a:pt x="3043249" y="228227"/>
                  <a:pt x="3488596" y="553347"/>
                  <a:pt x="3729049" y="810734"/>
                </a:cubicBezTo>
                <a:cubicBezTo>
                  <a:pt x="3969502" y="1068121"/>
                  <a:pt x="4042316" y="1383081"/>
                  <a:pt x="4115129" y="1643854"/>
                </a:cubicBezTo>
                <a:cubicBezTo>
                  <a:pt x="4187942" y="1904627"/>
                  <a:pt x="4220116" y="2104441"/>
                  <a:pt x="4165929" y="2375374"/>
                </a:cubicBezTo>
                <a:cubicBezTo>
                  <a:pt x="4111742" y="2646307"/>
                  <a:pt x="3972889" y="3027307"/>
                  <a:pt x="3790009" y="3269454"/>
                </a:cubicBezTo>
                <a:cubicBezTo>
                  <a:pt x="3607129" y="3511601"/>
                  <a:pt x="3329422" y="3701254"/>
                  <a:pt x="3068649" y="3828254"/>
                </a:cubicBezTo>
                <a:cubicBezTo>
                  <a:pt x="2807876" y="3955254"/>
                  <a:pt x="2514929" y="4026374"/>
                  <a:pt x="2225369" y="4031454"/>
                </a:cubicBezTo>
                <a:cubicBezTo>
                  <a:pt x="1935809" y="4036534"/>
                  <a:pt x="1600529" y="3950174"/>
                  <a:pt x="1331289" y="3858734"/>
                </a:cubicBezTo>
                <a:cubicBezTo>
                  <a:pt x="1062049" y="3767294"/>
                  <a:pt x="806356" y="3653841"/>
                  <a:pt x="609929" y="3482814"/>
                </a:cubicBezTo>
                <a:cubicBezTo>
                  <a:pt x="413502" y="3311787"/>
                  <a:pt x="254329" y="3069641"/>
                  <a:pt x="152729" y="2832574"/>
                </a:cubicBezTo>
                <a:cubicBezTo>
                  <a:pt x="51129" y="2595507"/>
                  <a:pt x="5409" y="2314414"/>
                  <a:pt x="329" y="2060414"/>
                </a:cubicBezTo>
                <a:cubicBezTo>
                  <a:pt x="-4751" y="1806414"/>
                  <a:pt x="49436" y="1530401"/>
                  <a:pt x="122249" y="1308574"/>
                </a:cubicBezTo>
                <a:cubicBezTo>
                  <a:pt x="195062" y="1086747"/>
                  <a:pt x="316135" y="908100"/>
                  <a:pt x="437209" y="729454"/>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34DA16-011A-62FE-A9A2-FE5C193BFE70}"/>
              </a:ext>
            </a:extLst>
          </p:cNvPr>
          <p:cNvSpPr/>
          <p:nvPr/>
        </p:nvSpPr>
        <p:spPr>
          <a:xfrm>
            <a:off x="6963334" y="1919334"/>
            <a:ext cx="2203202" cy="3059124"/>
          </a:xfrm>
          <a:custGeom>
            <a:avLst/>
            <a:gdLst>
              <a:gd name="connsiteX0" fmla="*/ 514426 w 2203202"/>
              <a:gd name="connsiteY0" fmla="*/ 1453786 h 3059124"/>
              <a:gd name="connsiteX1" fmla="*/ 514426 w 2203202"/>
              <a:gd name="connsiteY1" fmla="*/ 1402986 h 3059124"/>
              <a:gd name="connsiteX2" fmla="*/ 575386 w 2203202"/>
              <a:gd name="connsiteY2" fmla="*/ 955946 h 3059124"/>
              <a:gd name="connsiteX3" fmla="*/ 636346 w 2203202"/>
              <a:gd name="connsiteY3" fmla="*/ 376826 h 3059124"/>
              <a:gd name="connsiteX4" fmla="*/ 951306 w 2203202"/>
              <a:gd name="connsiteY4" fmla="*/ 51706 h 3059124"/>
              <a:gd name="connsiteX5" fmla="*/ 1367866 w 2203202"/>
              <a:gd name="connsiteY5" fmla="*/ 72026 h 3059124"/>
              <a:gd name="connsiteX6" fmla="*/ 1997786 w 2203202"/>
              <a:gd name="connsiteY6" fmla="*/ 732426 h 3059124"/>
              <a:gd name="connsiteX7" fmla="*/ 2200986 w 2203202"/>
              <a:gd name="connsiteY7" fmla="*/ 1474106 h 3059124"/>
              <a:gd name="connsiteX8" fmla="*/ 1896186 w 2203202"/>
              <a:gd name="connsiteY8" fmla="*/ 2469786 h 3059124"/>
              <a:gd name="connsiteX9" fmla="*/ 1235786 w 2203202"/>
              <a:gd name="connsiteY9" fmla="*/ 2967626 h 3059124"/>
              <a:gd name="connsiteX10" fmla="*/ 798906 w 2203202"/>
              <a:gd name="connsiteY10" fmla="*/ 3059066 h 3059124"/>
              <a:gd name="connsiteX11" fmla="*/ 321386 w 2203202"/>
              <a:gd name="connsiteY11" fmla="*/ 2977786 h 3059124"/>
              <a:gd name="connsiteX12" fmla="*/ 67386 w 2203202"/>
              <a:gd name="connsiteY12" fmla="*/ 2774586 h 3059124"/>
              <a:gd name="connsiteX13" fmla="*/ 26746 w 2203202"/>
              <a:gd name="connsiteY13" fmla="*/ 2551066 h 3059124"/>
              <a:gd name="connsiteX14" fmla="*/ 422986 w 2203202"/>
              <a:gd name="connsiteY14" fmla="*/ 2327546 h 3059124"/>
              <a:gd name="connsiteX15" fmla="*/ 463626 w 2203202"/>
              <a:gd name="connsiteY15" fmla="*/ 1839866 h 3059124"/>
              <a:gd name="connsiteX16" fmla="*/ 524586 w 2203202"/>
              <a:gd name="connsiteY16" fmla="*/ 1402986 h 30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3202" h="3059124">
                <a:moveTo>
                  <a:pt x="514426" y="1453786"/>
                </a:moveTo>
                <a:cubicBezTo>
                  <a:pt x="509346" y="1469872"/>
                  <a:pt x="504266" y="1485959"/>
                  <a:pt x="514426" y="1402986"/>
                </a:cubicBezTo>
                <a:cubicBezTo>
                  <a:pt x="524586" y="1320013"/>
                  <a:pt x="555066" y="1126973"/>
                  <a:pt x="575386" y="955946"/>
                </a:cubicBezTo>
                <a:cubicBezTo>
                  <a:pt x="595706" y="784919"/>
                  <a:pt x="573693" y="527533"/>
                  <a:pt x="636346" y="376826"/>
                </a:cubicBezTo>
                <a:cubicBezTo>
                  <a:pt x="698999" y="226119"/>
                  <a:pt x="829386" y="102506"/>
                  <a:pt x="951306" y="51706"/>
                </a:cubicBezTo>
                <a:cubicBezTo>
                  <a:pt x="1073226" y="906"/>
                  <a:pt x="1193453" y="-41427"/>
                  <a:pt x="1367866" y="72026"/>
                </a:cubicBezTo>
                <a:cubicBezTo>
                  <a:pt x="1542279" y="185479"/>
                  <a:pt x="1858933" y="498746"/>
                  <a:pt x="1997786" y="732426"/>
                </a:cubicBezTo>
                <a:cubicBezTo>
                  <a:pt x="2136639" y="966106"/>
                  <a:pt x="2217919" y="1184546"/>
                  <a:pt x="2200986" y="1474106"/>
                </a:cubicBezTo>
                <a:cubicBezTo>
                  <a:pt x="2184053" y="1763666"/>
                  <a:pt x="2057053" y="2220866"/>
                  <a:pt x="1896186" y="2469786"/>
                </a:cubicBezTo>
                <a:cubicBezTo>
                  <a:pt x="1735319" y="2718706"/>
                  <a:pt x="1418666" y="2869413"/>
                  <a:pt x="1235786" y="2967626"/>
                </a:cubicBezTo>
                <a:cubicBezTo>
                  <a:pt x="1052906" y="3065839"/>
                  <a:pt x="951306" y="3057373"/>
                  <a:pt x="798906" y="3059066"/>
                </a:cubicBezTo>
                <a:cubicBezTo>
                  <a:pt x="646506" y="3060759"/>
                  <a:pt x="443306" y="3025199"/>
                  <a:pt x="321386" y="2977786"/>
                </a:cubicBezTo>
                <a:cubicBezTo>
                  <a:pt x="199466" y="2930373"/>
                  <a:pt x="116493" y="2845706"/>
                  <a:pt x="67386" y="2774586"/>
                </a:cubicBezTo>
                <a:cubicBezTo>
                  <a:pt x="18279" y="2703466"/>
                  <a:pt x="-32521" y="2625573"/>
                  <a:pt x="26746" y="2551066"/>
                </a:cubicBezTo>
                <a:cubicBezTo>
                  <a:pt x="86013" y="2476559"/>
                  <a:pt x="350173" y="2446079"/>
                  <a:pt x="422986" y="2327546"/>
                </a:cubicBezTo>
                <a:cubicBezTo>
                  <a:pt x="495799" y="2209013"/>
                  <a:pt x="446693" y="1993959"/>
                  <a:pt x="463626" y="1839866"/>
                </a:cubicBezTo>
                <a:cubicBezTo>
                  <a:pt x="480559" y="1685773"/>
                  <a:pt x="502572" y="1544379"/>
                  <a:pt x="524586" y="1402986"/>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E21DECF-1229-5BC7-0E5B-91144D09E15F}"/>
              </a:ext>
            </a:extLst>
          </p:cNvPr>
          <p:cNvSpPr/>
          <p:nvPr/>
        </p:nvSpPr>
        <p:spPr>
          <a:xfrm>
            <a:off x="6265257" y="3112440"/>
            <a:ext cx="1173819" cy="1322259"/>
          </a:xfrm>
          <a:custGeom>
            <a:avLst/>
            <a:gdLst>
              <a:gd name="connsiteX0" fmla="*/ 450503 w 1173819"/>
              <a:gd name="connsiteY0" fmla="*/ 98120 h 1322259"/>
              <a:gd name="connsiteX1" fmla="*/ 226983 w 1173819"/>
              <a:gd name="connsiteY1" fmla="*/ 321640 h 1322259"/>
              <a:gd name="connsiteX2" fmla="*/ 3463 w 1173819"/>
              <a:gd name="connsiteY2" fmla="*/ 677240 h 1322259"/>
              <a:gd name="connsiteX3" fmla="*/ 115223 w 1173819"/>
              <a:gd name="connsiteY3" fmla="*/ 1093800 h 1322259"/>
              <a:gd name="connsiteX4" fmla="*/ 430183 w 1173819"/>
              <a:gd name="connsiteY4" fmla="*/ 1317320 h 1322259"/>
              <a:gd name="connsiteX5" fmla="*/ 948343 w 1173819"/>
              <a:gd name="connsiteY5" fmla="*/ 1215720 h 1322259"/>
              <a:gd name="connsiteX6" fmla="*/ 1151543 w 1173819"/>
              <a:gd name="connsiteY6" fmla="*/ 849960 h 1322259"/>
              <a:gd name="connsiteX7" fmla="*/ 1161703 w 1173819"/>
              <a:gd name="connsiteY7" fmla="*/ 392760 h 1322259"/>
              <a:gd name="connsiteX8" fmla="*/ 1090583 w 1173819"/>
              <a:gd name="connsiteY8" fmla="*/ 189560 h 1322259"/>
              <a:gd name="connsiteX9" fmla="*/ 856903 w 1173819"/>
              <a:gd name="connsiteY9" fmla="*/ 6680 h 1322259"/>
              <a:gd name="connsiteX10" fmla="*/ 552103 w 1173819"/>
              <a:gd name="connsiteY10" fmla="*/ 57480 h 132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19" h="1322259">
                <a:moveTo>
                  <a:pt x="450503" y="98120"/>
                </a:moveTo>
                <a:cubicBezTo>
                  <a:pt x="375996" y="161620"/>
                  <a:pt x="301490" y="225120"/>
                  <a:pt x="226983" y="321640"/>
                </a:cubicBezTo>
                <a:cubicBezTo>
                  <a:pt x="152476" y="418160"/>
                  <a:pt x="22090" y="548547"/>
                  <a:pt x="3463" y="677240"/>
                </a:cubicBezTo>
                <a:cubicBezTo>
                  <a:pt x="-15164" y="805933"/>
                  <a:pt x="44103" y="987120"/>
                  <a:pt x="115223" y="1093800"/>
                </a:cubicBezTo>
                <a:cubicBezTo>
                  <a:pt x="186343" y="1200480"/>
                  <a:pt x="291330" y="1297000"/>
                  <a:pt x="430183" y="1317320"/>
                </a:cubicBezTo>
                <a:cubicBezTo>
                  <a:pt x="569036" y="1337640"/>
                  <a:pt x="828116" y="1293613"/>
                  <a:pt x="948343" y="1215720"/>
                </a:cubicBezTo>
                <a:cubicBezTo>
                  <a:pt x="1068570" y="1137827"/>
                  <a:pt x="1115983" y="987120"/>
                  <a:pt x="1151543" y="849960"/>
                </a:cubicBezTo>
                <a:cubicBezTo>
                  <a:pt x="1187103" y="712800"/>
                  <a:pt x="1171863" y="502827"/>
                  <a:pt x="1161703" y="392760"/>
                </a:cubicBezTo>
                <a:cubicBezTo>
                  <a:pt x="1151543" y="282693"/>
                  <a:pt x="1141383" y="253907"/>
                  <a:pt x="1090583" y="189560"/>
                </a:cubicBezTo>
                <a:cubicBezTo>
                  <a:pt x="1039783" y="125213"/>
                  <a:pt x="946650" y="28693"/>
                  <a:pt x="856903" y="6680"/>
                </a:cubicBezTo>
                <a:cubicBezTo>
                  <a:pt x="767156" y="-15333"/>
                  <a:pt x="659629" y="21073"/>
                  <a:pt x="552103" y="57480"/>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5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p:txBody>
          <a:bodyPr/>
          <a:lstStyle/>
          <a:p>
            <a:r>
              <a:rPr lang="en-US" dirty="0"/>
              <a:t>Chapter 3 Results: Density increases after hatching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7430948" y="1825625"/>
            <a:ext cx="4490976" cy="4351338"/>
          </a:xfrm>
        </p:spPr>
        <p:txBody>
          <a:bodyPr/>
          <a:lstStyle/>
          <a:p>
            <a:r>
              <a:rPr lang="en-US" dirty="0"/>
              <a:t>Most embryos have low ionocyte density, but a few have very high</a:t>
            </a:r>
          </a:p>
          <a:p>
            <a:r>
              <a:rPr lang="en-US" dirty="0"/>
              <a:t>After hatching, ionocyte density doubles and is more symmetrically distributed</a:t>
            </a:r>
          </a:p>
        </p:txBody>
      </p:sp>
      <p:pic>
        <p:nvPicPr>
          <p:cNvPr id="4" name="Picture 3" descr="Chart, histogram&#10;&#10;Description automatically generated">
            <a:extLst>
              <a:ext uri="{FF2B5EF4-FFF2-40B4-BE49-F238E27FC236}">
                <a16:creationId xmlns:a16="http://schemas.microsoft.com/office/drawing/2014/main" id="{D858522A-49C7-19F9-8B7B-50AFA045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0" y="2055245"/>
            <a:ext cx="6672168" cy="3892098"/>
          </a:xfrm>
          <a:prstGeom prst="rect">
            <a:avLst/>
          </a:prstGeom>
          <a:ln w="28575">
            <a:solidFill>
              <a:schemeClr val="accent1"/>
            </a:solidFill>
          </a:ln>
        </p:spPr>
      </p:pic>
    </p:spTree>
    <p:extLst>
      <p:ext uri="{BB962C8B-B14F-4D97-AF65-F5344CB8AC3E}">
        <p14:creationId xmlns:p14="http://schemas.microsoft.com/office/powerpoint/2010/main" val="109649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sp>
        <p:nvSpPr>
          <p:cNvPr id="7" name="TextBox 6">
            <a:extLst>
              <a:ext uri="{FF2B5EF4-FFF2-40B4-BE49-F238E27FC236}">
                <a16:creationId xmlns:a16="http://schemas.microsoft.com/office/drawing/2014/main" id="{626D4372-AD0A-73D4-7873-535AE957CC7A}"/>
              </a:ext>
            </a:extLst>
          </p:cNvPr>
          <p:cNvSpPr txBox="1"/>
          <p:nvPr/>
        </p:nvSpPr>
        <p:spPr>
          <a:xfrm>
            <a:off x="6507896" y="6479907"/>
            <a:ext cx="1619739" cy="307777"/>
          </a:xfrm>
          <a:prstGeom prst="rect">
            <a:avLst/>
          </a:prstGeom>
          <a:noFill/>
        </p:spPr>
        <p:txBody>
          <a:bodyPr wrap="none" rtlCol="0">
            <a:spAutoFit/>
          </a:bodyPr>
          <a:lstStyle/>
          <a:p>
            <a:r>
              <a:rPr lang="en-US" sz="1400" dirty="0"/>
              <a:t>Source: NY Times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7"/>
          <a:stretch/>
        </p:blipFill>
        <p:spPr bwMode="auto">
          <a:xfrm>
            <a:off x="3393475" y="2377596"/>
            <a:ext cx="4734160" cy="4115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AAA288-5E8E-5C0E-FD2A-E8AC550F7D4D}"/>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289BF71D-EF59-F75B-B288-7BF3A4A37840}"/>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FBAC9986-C48A-3AD2-EC1C-0F7941891E9F}"/>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93383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377696" y="949124"/>
            <a:ext cx="9343702"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689688AF-77E1-566F-E025-7E720C7146A3}"/>
              </a:ext>
            </a:extLst>
          </p:cNvPr>
          <p:cNvPicPr>
            <a:picLocks noChangeAspect="1"/>
          </p:cNvPicPr>
          <p:nvPr/>
        </p:nvPicPr>
        <p:blipFill rotWithShape="1">
          <a:blip r:embed="rId2">
            <a:extLst>
              <a:ext uri="{28A0092B-C50C-407E-A947-70E740481C1C}">
                <a14:useLocalDpi xmlns:a14="http://schemas.microsoft.com/office/drawing/2010/main" val="0"/>
              </a:ext>
            </a:extLst>
          </a:blip>
          <a:srcRect t="18924" b="20868"/>
          <a:stretch/>
        </p:blipFill>
        <p:spPr>
          <a:xfrm>
            <a:off x="1470602" y="969363"/>
            <a:ext cx="9101562" cy="410987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0" y="-114462"/>
            <a:ext cx="12192000" cy="1058561"/>
          </a:xfrm>
        </p:spPr>
        <p:txBody>
          <a:bodyPr>
            <a:noAutofit/>
          </a:bodyPr>
          <a:lstStyle/>
          <a:p>
            <a:pPr algn="ctr"/>
            <a:r>
              <a:rPr lang="en-US" sz="3600" dirty="0"/>
              <a:t>Chapter 3 Results: CO</a:t>
            </a:r>
            <a:r>
              <a:rPr lang="en-US" sz="3600" baseline="-25000" dirty="0"/>
              <a:t>2</a:t>
            </a:r>
            <a:r>
              <a:rPr lang="en-US" sz="3600" dirty="0"/>
              <a:t> and Temperature Interaction</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in yolk sac</a:t>
            </a:r>
          </a:p>
        </p:txBody>
      </p:sp>
      <p:sp>
        <p:nvSpPr>
          <p:cNvPr id="7" name="Rectangle 6">
            <a:extLst>
              <a:ext uri="{FF2B5EF4-FFF2-40B4-BE49-F238E27FC236}">
                <a16:creationId xmlns:a16="http://schemas.microsoft.com/office/drawing/2014/main" id="{752CB11E-B647-2D0C-CE17-804EB4031D91}"/>
              </a:ext>
            </a:extLst>
          </p:cNvPr>
          <p:cNvSpPr/>
          <p:nvPr/>
        </p:nvSpPr>
        <p:spPr>
          <a:xfrm>
            <a:off x="2379519" y="1207372"/>
            <a:ext cx="502955" cy="4806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967293" y="1166477"/>
            <a:ext cx="502955" cy="48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pic>
        <p:nvPicPr>
          <p:cNvPr id="16" name="Picture 15" descr="Chart, line chart&#10;&#10;Description automatically generated">
            <a:extLst>
              <a:ext uri="{FF2B5EF4-FFF2-40B4-BE49-F238E27FC236}">
                <a16:creationId xmlns:a16="http://schemas.microsoft.com/office/drawing/2014/main" id="{FF823058-AF9D-9724-07FB-4595A3FDC615}"/>
              </a:ext>
            </a:extLst>
          </p:cNvPr>
          <p:cNvPicPr>
            <a:picLocks noChangeAspect="1"/>
          </p:cNvPicPr>
          <p:nvPr/>
        </p:nvPicPr>
        <p:blipFill rotWithShape="1">
          <a:blip r:embed="rId2">
            <a:extLst>
              <a:ext uri="{28A0092B-C50C-407E-A947-70E740481C1C}">
                <a14:useLocalDpi xmlns:a14="http://schemas.microsoft.com/office/drawing/2010/main" val="0"/>
              </a:ext>
            </a:extLst>
          </a:blip>
          <a:srcRect l="16004" t="73004" r="64181" b="22393"/>
          <a:stretch/>
        </p:blipFill>
        <p:spPr>
          <a:xfrm>
            <a:off x="4603751" y="4717560"/>
            <a:ext cx="2119934" cy="369331"/>
          </a:xfrm>
          <a:prstGeom prst="rect">
            <a:avLst/>
          </a:prstGeom>
        </p:spPr>
      </p:pic>
      <p:sp>
        <p:nvSpPr>
          <p:cNvPr id="17" name="Rectangle 16">
            <a:extLst>
              <a:ext uri="{FF2B5EF4-FFF2-40B4-BE49-F238E27FC236}">
                <a16:creationId xmlns:a16="http://schemas.microsoft.com/office/drawing/2014/main" id="{A184256C-ECA1-C153-C886-3C8D9831A164}"/>
              </a:ext>
            </a:extLst>
          </p:cNvPr>
          <p:cNvSpPr/>
          <p:nvPr/>
        </p:nvSpPr>
        <p:spPr>
          <a:xfrm>
            <a:off x="287320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FA0D8B-8B75-7274-12B6-0833B4227C3C}"/>
              </a:ext>
            </a:extLst>
          </p:cNvPr>
          <p:cNvSpPr/>
          <p:nvPr/>
        </p:nvSpPr>
        <p:spPr>
          <a:xfrm>
            <a:off x="6626055" y="46540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79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88012EA-D02D-03C9-00E3-1F9D8E59EC53}"/>
              </a:ext>
            </a:extLst>
          </p:cNvPr>
          <p:cNvSpPr/>
          <p:nvPr/>
        </p:nvSpPr>
        <p:spPr>
          <a:xfrm>
            <a:off x="1450848" y="841248"/>
            <a:ext cx="9609740" cy="4301165"/>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174902D5-C651-7303-8DA6-C92D2C2B08D4}"/>
              </a:ext>
            </a:extLst>
          </p:cNvPr>
          <p:cNvPicPr>
            <a:picLocks noChangeAspect="1"/>
          </p:cNvPicPr>
          <p:nvPr/>
        </p:nvPicPr>
        <p:blipFill rotWithShape="1">
          <a:blip r:embed="rId2">
            <a:extLst>
              <a:ext uri="{28A0092B-C50C-407E-A947-70E740481C1C}">
                <a14:useLocalDpi xmlns:a14="http://schemas.microsoft.com/office/drawing/2010/main" val="0"/>
              </a:ext>
            </a:extLst>
          </a:blip>
          <a:srcRect t="20166" b="22056"/>
          <a:stretch/>
        </p:blipFill>
        <p:spPr>
          <a:xfrm>
            <a:off x="1570299" y="944099"/>
            <a:ext cx="9368910" cy="4059861"/>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Larval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280866"/>
            <a:ext cx="11389488" cy="1418744"/>
          </a:xfrm>
        </p:spPr>
        <p:txBody>
          <a:bodyPr>
            <a:normAutofit fontScale="92500"/>
          </a:bodyPr>
          <a:lstStyle/>
          <a:p>
            <a:r>
              <a:rPr lang="en-US" dirty="0"/>
              <a:t>Hatchling ionocyte density increases with temperature</a:t>
            </a:r>
          </a:p>
          <a:p>
            <a:r>
              <a:rPr lang="en-US" dirty="0"/>
              <a:t>At 24°C ionocyte density increases slightly with CO</a:t>
            </a:r>
            <a:r>
              <a:rPr lang="en-US" baseline="-25000" dirty="0"/>
              <a:t>2</a:t>
            </a:r>
            <a:endParaRPr lang="en-US" dirty="0"/>
          </a:p>
          <a:p>
            <a:r>
              <a:rPr lang="en-US" dirty="0"/>
              <a:t>By 10-mm length, no treatment effects and lower overall ionocyte density</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2" y="1110035"/>
            <a:ext cx="1377869"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724891" y="1103952"/>
            <a:ext cx="1782502" cy="369332"/>
          </a:xfrm>
          <a:prstGeom prst="rect">
            <a:avLst/>
          </a:prstGeom>
          <a:noFill/>
        </p:spPr>
        <p:txBody>
          <a:bodyPr wrap="square" rtlCol="0">
            <a:spAutoFit/>
          </a:bodyPr>
          <a:lstStyle/>
          <a:p>
            <a:r>
              <a:rPr lang="en-US" b="1" dirty="0">
                <a:solidFill>
                  <a:schemeClr val="tx2">
                    <a:lumMod val="10000"/>
                  </a:schemeClr>
                </a:solidFill>
              </a:rPr>
              <a:t>10-mm Larvae</a:t>
            </a:r>
          </a:p>
        </p:txBody>
      </p:sp>
      <p:sp>
        <p:nvSpPr>
          <p:cNvPr id="14" name="Rectangle 13">
            <a:extLst>
              <a:ext uri="{FF2B5EF4-FFF2-40B4-BE49-F238E27FC236}">
                <a16:creationId xmlns:a16="http://schemas.microsoft.com/office/drawing/2014/main" id="{8ED10537-4103-BA23-8DB0-8BAE421BC5C1}"/>
              </a:ext>
            </a:extLst>
          </p:cNvPr>
          <p:cNvSpPr/>
          <p:nvPr/>
        </p:nvSpPr>
        <p:spPr>
          <a:xfrm>
            <a:off x="2546914" y="1178939"/>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254754" y="1116145"/>
            <a:ext cx="267966" cy="3136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10;&#10;Description automatically generated">
            <a:extLst>
              <a:ext uri="{FF2B5EF4-FFF2-40B4-BE49-F238E27FC236}">
                <a16:creationId xmlns:a16="http://schemas.microsoft.com/office/drawing/2014/main" id="{74D2BB19-9CA4-4A66-4547-8B85E51BC6A4}"/>
              </a:ext>
            </a:extLst>
          </p:cNvPr>
          <p:cNvPicPr>
            <a:picLocks noChangeAspect="1"/>
          </p:cNvPicPr>
          <p:nvPr/>
        </p:nvPicPr>
        <p:blipFill rotWithShape="1">
          <a:blip r:embed="rId2">
            <a:extLst>
              <a:ext uri="{28A0092B-C50C-407E-A947-70E740481C1C}">
                <a14:useLocalDpi xmlns:a14="http://schemas.microsoft.com/office/drawing/2010/main" val="0"/>
              </a:ext>
            </a:extLst>
          </a:blip>
          <a:srcRect l="15968" t="72688" r="64643" b="22056"/>
          <a:stretch/>
        </p:blipFill>
        <p:spPr>
          <a:xfrm>
            <a:off x="4908282" y="4693920"/>
            <a:ext cx="1970523" cy="400624"/>
          </a:xfrm>
          <a:prstGeom prst="rect">
            <a:avLst/>
          </a:prstGeom>
        </p:spPr>
      </p:pic>
      <p:sp>
        <p:nvSpPr>
          <p:cNvPr id="19" name="Rectangle 18">
            <a:extLst>
              <a:ext uri="{FF2B5EF4-FFF2-40B4-BE49-F238E27FC236}">
                <a16:creationId xmlns:a16="http://schemas.microsoft.com/office/drawing/2014/main" id="{F394D106-34D8-93CB-8AF4-EDA32DD11700}"/>
              </a:ext>
            </a:extLst>
          </p:cNvPr>
          <p:cNvSpPr/>
          <p:nvPr/>
        </p:nvSpPr>
        <p:spPr>
          <a:xfrm>
            <a:off x="3124682" y="4645901"/>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27C45-DE29-70F3-A010-A34875366E75}"/>
              </a:ext>
            </a:extLst>
          </p:cNvPr>
          <p:cNvSpPr/>
          <p:nvPr/>
        </p:nvSpPr>
        <p:spPr>
          <a:xfrm>
            <a:off x="6845169" y="4640265"/>
            <a:ext cx="1673395" cy="36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C1B6ED-AC0D-EFAD-29B4-E497F9D6BF6F}"/>
              </a:ext>
            </a:extLst>
          </p:cNvPr>
          <p:cNvSpPr/>
          <p:nvPr/>
        </p:nvSpPr>
        <p:spPr>
          <a:xfrm>
            <a:off x="950976" y="1095196"/>
            <a:ext cx="10363200" cy="4196131"/>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A79E6CE-BD1F-8C15-60B6-D28ABFCF6C1E}"/>
              </a:ext>
            </a:extLst>
          </p:cNvPr>
          <p:cNvPicPr>
            <a:picLocks noChangeAspect="1"/>
          </p:cNvPicPr>
          <p:nvPr/>
        </p:nvPicPr>
        <p:blipFill rotWithShape="1">
          <a:blip r:embed="rId2">
            <a:extLst>
              <a:ext uri="{28A0092B-C50C-407E-A947-70E740481C1C}">
                <a14:useLocalDpi xmlns:a14="http://schemas.microsoft.com/office/drawing/2010/main" val="0"/>
              </a:ext>
            </a:extLst>
          </a:blip>
          <a:srcRect r="18897"/>
          <a:stretch/>
        </p:blipFill>
        <p:spPr>
          <a:xfrm>
            <a:off x="1422685" y="1298295"/>
            <a:ext cx="7904195" cy="389835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28938" y="57807"/>
            <a:ext cx="12192000" cy="807825"/>
          </a:xfrm>
        </p:spPr>
        <p:txBody>
          <a:bodyPr>
            <a:noAutofit/>
          </a:bodyPr>
          <a:lstStyle/>
          <a:p>
            <a:pPr algn="ctr"/>
            <a:r>
              <a:rPr lang="en-US" sz="2800" dirty="0"/>
              <a:t>Chapter 3 Results: Does metabolism increase with ionocyte density?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435358"/>
            <a:ext cx="11389488" cy="1264251"/>
          </a:xfrm>
        </p:spPr>
        <p:txBody>
          <a:bodyPr>
            <a:normAutofit/>
          </a:bodyPr>
          <a:lstStyle/>
          <a:p>
            <a:r>
              <a:rPr lang="en-US" dirty="0"/>
              <a:t>Relationship switches after hatching</a:t>
            </a:r>
          </a:p>
          <a:p>
            <a:r>
              <a:rPr lang="en-US" dirty="0"/>
              <a:t>Temperature is strongest factor in both: metabolism and ionocytes</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017575" y="1295233"/>
            <a:ext cx="1377869" cy="369332"/>
          </a:xfrm>
          <a:prstGeom prst="rect">
            <a:avLst/>
          </a:prstGeom>
          <a:noFill/>
        </p:spPr>
        <p:txBody>
          <a:bodyPr wrap="square" rtlCol="0">
            <a:spAutoFit/>
          </a:bodyPr>
          <a:lstStyle/>
          <a:p>
            <a:r>
              <a:rPr lang="en-US" b="1" dirty="0">
                <a:solidFill>
                  <a:schemeClr val="tx2">
                    <a:lumMod val="10000"/>
                  </a:schemeClr>
                </a:solidFill>
              </a:rPr>
              <a:t>Embryos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617784" y="1289150"/>
            <a:ext cx="1782502"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4" name="Rectangle 13">
            <a:extLst>
              <a:ext uri="{FF2B5EF4-FFF2-40B4-BE49-F238E27FC236}">
                <a16:creationId xmlns:a16="http://schemas.microsoft.com/office/drawing/2014/main" id="{8ED10537-4103-BA23-8DB0-8BAE421BC5C1}"/>
              </a:ext>
            </a:extLst>
          </p:cNvPr>
          <p:cNvSpPr/>
          <p:nvPr/>
        </p:nvSpPr>
        <p:spPr>
          <a:xfrm>
            <a:off x="2265705" y="1370175"/>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064131" y="136053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A319700-2A9A-C633-418B-97A9B048D308}"/>
              </a:ext>
            </a:extLst>
          </p:cNvPr>
          <p:cNvPicPr>
            <a:picLocks noChangeAspect="1"/>
          </p:cNvPicPr>
          <p:nvPr/>
        </p:nvPicPr>
        <p:blipFill rotWithShape="1">
          <a:blip r:embed="rId2">
            <a:extLst>
              <a:ext uri="{28A0092B-C50C-407E-A947-70E740481C1C}">
                <a14:useLocalDpi xmlns:a14="http://schemas.microsoft.com/office/drawing/2010/main" val="0"/>
              </a:ext>
            </a:extLst>
          </a:blip>
          <a:srcRect l="81478" t="28151" b="29315"/>
          <a:stretch/>
        </p:blipFill>
        <p:spPr>
          <a:xfrm>
            <a:off x="9326880" y="2080665"/>
            <a:ext cx="1805166" cy="1658112"/>
          </a:xfrm>
          <a:prstGeom prst="rect">
            <a:avLst/>
          </a:prstGeom>
        </p:spPr>
      </p:pic>
      <p:sp>
        <p:nvSpPr>
          <p:cNvPr id="7" name="TextBox 6">
            <a:extLst>
              <a:ext uri="{FF2B5EF4-FFF2-40B4-BE49-F238E27FC236}">
                <a16:creationId xmlns:a16="http://schemas.microsoft.com/office/drawing/2014/main" id="{2EFF63D4-2FB3-CEF9-8CE9-5A0D74248D28}"/>
              </a:ext>
            </a:extLst>
          </p:cNvPr>
          <p:cNvSpPr txBox="1"/>
          <p:nvPr/>
        </p:nvSpPr>
        <p:spPr>
          <a:xfrm>
            <a:off x="3104130" y="1568536"/>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0.04</a:t>
            </a:r>
          </a:p>
        </p:txBody>
      </p:sp>
      <p:sp>
        <p:nvSpPr>
          <p:cNvPr id="8" name="TextBox 7">
            <a:extLst>
              <a:ext uri="{FF2B5EF4-FFF2-40B4-BE49-F238E27FC236}">
                <a16:creationId xmlns:a16="http://schemas.microsoft.com/office/drawing/2014/main" id="{C39B6DE4-44C6-D34C-CB68-1D6C1877B95F}"/>
              </a:ext>
            </a:extLst>
          </p:cNvPr>
          <p:cNvSpPr txBox="1"/>
          <p:nvPr/>
        </p:nvSpPr>
        <p:spPr>
          <a:xfrm>
            <a:off x="6756069" y="1553753"/>
            <a:ext cx="1034257" cy="338554"/>
          </a:xfrm>
          <a:prstGeom prst="rect">
            <a:avLst/>
          </a:prstGeom>
          <a:noFill/>
        </p:spPr>
        <p:txBody>
          <a:bodyPr wrap="none" rtlCol="0">
            <a:spAutoFit/>
          </a:bodyPr>
          <a:lstStyle/>
          <a:p>
            <a:r>
              <a:rPr lang="en-US" sz="1600" dirty="0">
                <a:solidFill>
                  <a:schemeClr val="tx2">
                    <a:lumMod val="10000"/>
                  </a:schemeClr>
                </a:solidFill>
              </a:rPr>
              <a:t>R</a:t>
            </a:r>
            <a:r>
              <a:rPr lang="en-US" sz="1600" baseline="30000" dirty="0">
                <a:solidFill>
                  <a:schemeClr val="tx2">
                    <a:lumMod val="10000"/>
                  </a:schemeClr>
                </a:solidFill>
              </a:rPr>
              <a:t>2</a:t>
            </a:r>
            <a:r>
              <a:rPr lang="en-US" sz="1600" dirty="0">
                <a:solidFill>
                  <a:schemeClr val="tx2">
                    <a:lumMod val="10000"/>
                  </a:schemeClr>
                </a:solidFill>
              </a:rPr>
              <a:t> = 0.02</a:t>
            </a:r>
          </a:p>
        </p:txBody>
      </p:sp>
      <p:sp>
        <p:nvSpPr>
          <p:cNvPr id="16" name="Rectangle 15">
            <a:extLst>
              <a:ext uri="{FF2B5EF4-FFF2-40B4-BE49-F238E27FC236}">
                <a16:creationId xmlns:a16="http://schemas.microsoft.com/office/drawing/2014/main" id="{56E689B9-32FB-8E83-509A-6E8BA92F83E9}"/>
              </a:ext>
            </a:extLst>
          </p:cNvPr>
          <p:cNvSpPr/>
          <p:nvPr/>
        </p:nvSpPr>
        <p:spPr>
          <a:xfrm>
            <a:off x="2230908" y="4829109"/>
            <a:ext cx="3173852" cy="2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E4FDDC-FD18-930E-1A9A-C4A12651356D}"/>
              </a:ext>
            </a:extLst>
          </p:cNvPr>
          <p:cNvSpPr/>
          <p:nvPr/>
        </p:nvSpPr>
        <p:spPr>
          <a:xfrm>
            <a:off x="5851760" y="4822759"/>
            <a:ext cx="3173852" cy="24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CC34EA11-CE21-C270-3619-055000E9794E}"/>
              </a:ext>
            </a:extLst>
          </p:cNvPr>
          <p:cNvPicPr>
            <a:picLocks noChangeAspect="1"/>
          </p:cNvPicPr>
          <p:nvPr/>
        </p:nvPicPr>
        <p:blipFill rotWithShape="1">
          <a:blip r:embed="rId2">
            <a:extLst>
              <a:ext uri="{28A0092B-C50C-407E-A947-70E740481C1C}">
                <a14:useLocalDpi xmlns:a14="http://schemas.microsoft.com/office/drawing/2010/main" val="0"/>
              </a:ext>
            </a:extLst>
          </a:blip>
          <a:srcRect l="8095" t="89352" r="61021" b="2065"/>
          <a:stretch/>
        </p:blipFill>
        <p:spPr>
          <a:xfrm>
            <a:off x="3872507" y="4829032"/>
            <a:ext cx="3322551" cy="369332"/>
          </a:xfrm>
          <a:prstGeom prst="rect">
            <a:avLst/>
          </a:prstGeom>
        </p:spPr>
      </p:pic>
    </p:spTree>
    <p:extLst>
      <p:ext uri="{BB962C8B-B14F-4D97-AF65-F5344CB8AC3E}">
        <p14:creationId xmlns:p14="http://schemas.microsoft.com/office/powerpoint/2010/main" val="326458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08A0-EFEA-F5EE-05E4-BE579DA76AFB}"/>
              </a:ext>
            </a:extLst>
          </p:cNvPr>
          <p:cNvSpPr>
            <a:spLocks noGrp="1"/>
          </p:cNvSpPr>
          <p:nvPr>
            <p:ph type="title"/>
          </p:nvPr>
        </p:nvSpPr>
        <p:spPr/>
        <p:txBody>
          <a:bodyPr/>
          <a:lstStyle/>
          <a:p>
            <a:r>
              <a:rPr lang="en-US" dirty="0"/>
              <a:t>Chapter 3 Conclusions and Next Steps</a:t>
            </a:r>
          </a:p>
        </p:txBody>
      </p:sp>
      <p:sp>
        <p:nvSpPr>
          <p:cNvPr id="3" name="Content Placeholder 2">
            <a:extLst>
              <a:ext uri="{FF2B5EF4-FFF2-40B4-BE49-F238E27FC236}">
                <a16:creationId xmlns:a16="http://schemas.microsoft.com/office/drawing/2014/main" id="{ABD16142-D6F0-8C0C-B1DF-F93008666F8C}"/>
              </a:ext>
            </a:extLst>
          </p:cNvPr>
          <p:cNvSpPr>
            <a:spLocks noGrp="1"/>
          </p:cNvSpPr>
          <p:nvPr>
            <p:ph idx="1"/>
          </p:nvPr>
        </p:nvSpPr>
        <p:spPr>
          <a:xfrm>
            <a:off x="838200" y="1825625"/>
            <a:ext cx="9850120" cy="4351338"/>
          </a:xfrm>
        </p:spPr>
        <p:txBody>
          <a:bodyPr/>
          <a:lstStyle/>
          <a:p>
            <a:r>
              <a:rPr lang="en-US" dirty="0"/>
              <a:t>Temperature influences how well silversides can adjust to high CO</a:t>
            </a:r>
            <a:r>
              <a:rPr lang="en-US" baseline="-25000" dirty="0"/>
              <a:t>2</a:t>
            </a:r>
          </a:p>
          <a:p>
            <a:r>
              <a:rPr lang="en-US" dirty="0"/>
              <a:t>Ionocytes proliferate rapidly around time of hatching</a:t>
            </a:r>
          </a:p>
          <a:p>
            <a:pPr lvl="1"/>
            <a:r>
              <a:rPr lang="en-US" dirty="0"/>
              <a:t>May also be a survival effect</a:t>
            </a:r>
          </a:p>
          <a:p>
            <a:r>
              <a:rPr lang="en-US" dirty="0"/>
              <a:t>Future steps: confirm ionocyte </a:t>
            </a:r>
            <a:r>
              <a:rPr lang="en-US" b="1" dirty="0"/>
              <a:t>activity</a:t>
            </a:r>
            <a:endParaRPr lang="en-US" dirty="0"/>
          </a:p>
          <a:p>
            <a:pPr lvl="1"/>
            <a:r>
              <a:rPr lang="en-US" dirty="0"/>
              <a:t>In progress: Gene expression</a:t>
            </a:r>
          </a:p>
          <a:p>
            <a:pPr lvl="1"/>
            <a:r>
              <a:rPr lang="en-US" dirty="0"/>
              <a:t>Future work: Enzyme activity</a:t>
            </a:r>
          </a:p>
        </p:txBody>
      </p:sp>
    </p:spTree>
    <p:extLst>
      <p:ext uri="{BB962C8B-B14F-4D97-AF65-F5344CB8AC3E}">
        <p14:creationId xmlns:p14="http://schemas.microsoft.com/office/powerpoint/2010/main" val="3526204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4752764"/>
            <a:ext cx="10781414" cy="1104026"/>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1CB17C-95A2-91B4-C99E-DBE2C4013A49}"/>
              </a:ext>
            </a:extLst>
          </p:cNvPr>
          <p:cNvSpPr/>
          <p:nvPr/>
        </p:nvSpPr>
        <p:spPr>
          <a:xfrm>
            <a:off x="701750" y="1190842"/>
            <a:ext cx="10781414" cy="343433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47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BF8D-69B3-650D-F826-2EBB980CA047}"/>
              </a:ext>
            </a:extLst>
          </p:cNvPr>
          <p:cNvSpPr>
            <a:spLocks noGrp="1"/>
          </p:cNvSpPr>
          <p:nvPr>
            <p:ph type="title"/>
          </p:nvPr>
        </p:nvSpPr>
        <p:spPr/>
        <p:txBody>
          <a:bodyPr>
            <a:normAutofit fontScale="90000"/>
          </a:bodyPr>
          <a:lstStyle/>
          <a:p>
            <a:r>
              <a:rPr lang="en-US" b="1" dirty="0"/>
              <a:t>Chapter 4: </a:t>
            </a:r>
            <a:r>
              <a:rPr lang="en-US" dirty="0"/>
              <a:t>Attributing hypoxia responses to energetic mechanisms with DEB model</a:t>
            </a:r>
            <a:endParaRPr lang="en-US" b="1" dirty="0"/>
          </a:p>
        </p:txBody>
      </p:sp>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p:txBody>
          <a:bodyPr/>
          <a:lstStyle/>
          <a:p>
            <a:pPr marL="0" indent="0">
              <a:buNone/>
            </a:pPr>
            <a:r>
              <a:rPr lang="en-US" dirty="0"/>
              <a:t>Objectives</a:t>
            </a:r>
          </a:p>
          <a:p>
            <a:r>
              <a:rPr lang="en-US" dirty="0"/>
              <a:t>Understand energetic costs and mechanisms of hypoxia, which can interact with other stressors</a:t>
            </a:r>
          </a:p>
          <a:p>
            <a:r>
              <a:rPr lang="en-US" dirty="0"/>
              <a:t>Use a model that can connect to population level</a:t>
            </a:r>
          </a:p>
        </p:txBody>
      </p:sp>
      <p:pic>
        <p:nvPicPr>
          <p:cNvPr id="4" name="Picture 3">
            <a:extLst>
              <a:ext uri="{FF2B5EF4-FFF2-40B4-BE49-F238E27FC236}">
                <a16:creationId xmlns:a16="http://schemas.microsoft.com/office/drawing/2014/main" id="{EA8B8AE9-4E7E-785A-72E2-2A80B5C80AEA}"/>
              </a:ext>
            </a:extLst>
          </p:cNvPr>
          <p:cNvPicPr>
            <a:picLocks noChangeAspect="1"/>
          </p:cNvPicPr>
          <p:nvPr/>
        </p:nvPicPr>
        <p:blipFill>
          <a:blip r:embed="rId2"/>
          <a:stretch>
            <a:fillRect/>
          </a:stretch>
        </p:blipFill>
        <p:spPr>
          <a:xfrm>
            <a:off x="1368325" y="4454122"/>
            <a:ext cx="2271105" cy="653080"/>
          </a:xfrm>
          <a:prstGeom prst="rect">
            <a:avLst/>
          </a:prstGeom>
        </p:spPr>
      </p:pic>
      <p:pic>
        <p:nvPicPr>
          <p:cNvPr id="5" name="Picture 4">
            <a:extLst>
              <a:ext uri="{FF2B5EF4-FFF2-40B4-BE49-F238E27FC236}">
                <a16:creationId xmlns:a16="http://schemas.microsoft.com/office/drawing/2014/main" id="{279C2FC4-D104-5909-7948-9543F4A14BC2}"/>
              </a:ext>
            </a:extLst>
          </p:cNvPr>
          <p:cNvPicPr>
            <a:picLocks noChangeAspect="1"/>
          </p:cNvPicPr>
          <p:nvPr/>
        </p:nvPicPr>
        <p:blipFill>
          <a:blip r:embed="rId2"/>
          <a:stretch>
            <a:fillRect/>
          </a:stretch>
        </p:blipFill>
        <p:spPr>
          <a:xfrm>
            <a:off x="7917990" y="4840753"/>
            <a:ext cx="1000547" cy="287718"/>
          </a:xfrm>
          <a:prstGeom prst="rect">
            <a:avLst/>
          </a:prstGeom>
        </p:spPr>
      </p:pic>
      <p:pic>
        <p:nvPicPr>
          <p:cNvPr id="6" name="Picture 5">
            <a:extLst>
              <a:ext uri="{FF2B5EF4-FFF2-40B4-BE49-F238E27FC236}">
                <a16:creationId xmlns:a16="http://schemas.microsoft.com/office/drawing/2014/main" id="{DEC770CB-58C5-86C0-D0A4-529BDD25198C}"/>
              </a:ext>
            </a:extLst>
          </p:cNvPr>
          <p:cNvPicPr>
            <a:picLocks noChangeAspect="1"/>
          </p:cNvPicPr>
          <p:nvPr/>
        </p:nvPicPr>
        <p:blipFill>
          <a:blip r:embed="rId2"/>
          <a:stretch>
            <a:fillRect/>
          </a:stretch>
        </p:blipFill>
        <p:spPr>
          <a:xfrm>
            <a:off x="7913274" y="4378957"/>
            <a:ext cx="1132439" cy="325645"/>
          </a:xfrm>
          <a:prstGeom prst="rect">
            <a:avLst/>
          </a:prstGeom>
        </p:spPr>
      </p:pic>
      <p:pic>
        <p:nvPicPr>
          <p:cNvPr id="7" name="Picture 6">
            <a:extLst>
              <a:ext uri="{FF2B5EF4-FFF2-40B4-BE49-F238E27FC236}">
                <a16:creationId xmlns:a16="http://schemas.microsoft.com/office/drawing/2014/main" id="{53A3042D-B7B2-8687-75F4-AB3B73118740}"/>
              </a:ext>
            </a:extLst>
          </p:cNvPr>
          <p:cNvPicPr>
            <a:picLocks noChangeAspect="1"/>
          </p:cNvPicPr>
          <p:nvPr/>
        </p:nvPicPr>
        <p:blipFill>
          <a:blip r:embed="rId2"/>
          <a:stretch>
            <a:fillRect/>
          </a:stretch>
        </p:blipFill>
        <p:spPr>
          <a:xfrm>
            <a:off x="8473957" y="4119925"/>
            <a:ext cx="1000547" cy="287718"/>
          </a:xfrm>
          <a:prstGeom prst="rect">
            <a:avLst/>
          </a:prstGeom>
        </p:spPr>
      </p:pic>
      <p:pic>
        <p:nvPicPr>
          <p:cNvPr id="8" name="Picture 7">
            <a:extLst>
              <a:ext uri="{FF2B5EF4-FFF2-40B4-BE49-F238E27FC236}">
                <a16:creationId xmlns:a16="http://schemas.microsoft.com/office/drawing/2014/main" id="{2D49BD6D-338B-A790-1A0D-CE36AC4D28DC}"/>
              </a:ext>
            </a:extLst>
          </p:cNvPr>
          <p:cNvPicPr>
            <a:picLocks noChangeAspect="1"/>
          </p:cNvPicPr>
          <p:nvPr/>
        </p:nvPicPr>
        <p:blipFill>
          <a:blip r:embed="rId2"/>
          <a:stretch>
            <a:fillRect/>
          </a:stretch>
        </p:blipFill>
        <p:spPr>
          <a:xfrm>
            <a:off x="9532714" y="4128200"/>
            <a:ext cx="1000547" cy="287718"/>
          </a:xfrm>
          <a:prstGeom prst="rect">
            <a:avLst/>
          </a:prstGeom>
        </p:spPr>
      </p:pic>
      <p:pic>
        <p:nvPicPr>
          <p:cNvPr id="9" name="Picture 8">
            <a:extLst>
              <a:ext uri="{FF2B5EF4-FFF2-40B4-BE49-F238E27FC236}">
                <a16:creationId xmlns:a16="http://schemas.microsoft.com/office/drawing/2014/main" id="{7CE565CD-E505-F148-2A0F-187C4A662028}"/>
              </a:ext>
            </a:extLst>
          </p:cNvPr>
          <p:cNvPicPr>
            <a:picLocks noChangeAspect="1"/>
          </p:cNvPicPr>
          <p:nvPr/>
        </p:nvPicPr>
        <p:blipFill>
          <a:blip r:embed="rId2"/>
          <a:stretch>
            <a:fillRect/>
          </a:stretch>
        </p:blipFill>
        <p:spPr>
          <a:xfrm>
            <a:off x="8724240" y="5008729"/>
            <a:ext cx="1000547" cy="287718"/>
          </a:xfrm>
          <a:prstGeom prst="rect">
            <a:avLst/>
          </a:prstGeom>
        </p:spPr>
      </p:pic>
      <p:pic>
        <p:nvPicPr>
          <p:cNvPr id="10" name="Picture 9">
            <a:extLst>
              <a:ext uri="{FF2B5EF4-FFF2-40B4-BE49-F238E27FC236}">
                <a16:creationId xmlns:a16="http://schemas.microsoft.com/office/drawing/2014/main" id="{AF617452-65F3-5524-B842-7165630A299F}"/>
              </a:ext>
            </a:extLst>
          </p:cNvPr>
          <p:cNvPicPr>
            <a:picLocks noChangeAspect="1"/>
          </p:cNvPicPr>
          <p:nvPr/>
        </p:nvPicPr>
        <p:blipFill>
          <a:blip r:embed="rId2"/>
          <a:stretch>
            <a:fillRect/>
          </a:stretch>
        </p:blipFill>
        <p:spPr>
          <a:xfrm>
            <a:off x="10184888" y="5066457"/>
            <a:ext cx="1099286" cy="316111"/>
          </a:xfrm>
          <a:prstGeom prst="rect">
            <a:avLst/>
          </a:prstGeom>
        </p:spPr>
      </p:pic>
      <p:pic>
        <p:nvPicPr>
          <p:cNvPr id="11" name="Picture 10">
            <a:extLst>
              <a:ext uri="{FF2B5EF4-FFF2-40B4-BE49-F238E27FC236}">
                <a16:creationId xmlns:a16="http://schemas.microsoft.com/office/drawing/2014/main" id="{32709DBE-28D2-E377-221C-632793190531}"/>
              </a:ext>
            </a:extLst>
          </p:cNvPr>
          <p:cNvPicPr>
            <a:picLocks noChangeAspect="1"/>
          </p:cNvPicPr>
          <p:nvPr/>
        </p:nvPicPr>
        <p:blipFill>
          <a:blip r:embed="rId2"/>
          <a:stretch>
            <a:fillRect/>
          </a:stretch>
        </p:blipFill>
        <p:spPr>
          <a:xfrm>
            <a:off x="9723207" y="4838928"/>
            <a:ext cx="1006893" cy="289543"/>
          </a:xfrm>
          <a:prstGeom prst="rect">
            <a:avLst/>
          </a:prstGeom>
        </p:spPr>
      </p:pic>
      <p:pic>
        <p:nvPicPr>
          <p:cNvPr id="12" name="Picture 11">
            <a:extLst>
              <a:ext uri="{FF2B5EF4-FFF2-40B4-BE49-F238E27FC236}">
                <a16:creationId xmlns:a16="http://schemas.microsoft.com/office/drawing/2014/main" id="{132B1B62-C107-905B-E1A3-F88DA839B4B4}"/>
              </a:ext>
            </a:extLst>
          </p:cNvPr>
          <p:cNvPicPr>
            <a:picLocks noChangeAspect="1"/>
          </p:cNvPicPr>
          <p:nvPr/>
        </p:nvPicPr>
        <p:blipFill>
          <a:blip r:embed="rId2"/>
          <a:stretch>
            <a:fillRect/>
          </a:stretch>
        </p:blipFill>
        <p:spPr>
          <a:xfrm>
            <a:off x="8000723" y="5207937"/>
            <a:ext cx="792169" cy="227796"/>
          </a:xfrm>
          <a:prstGeom prst="rect">
            <a:avLst/>
          </a:prstGeom>
        </p:spPr>
      </p:pic>
      <p:pic>
        <p:nvPicPr>
          <p:cNvPr id="13" name="Picture 12">
            <a:extLst>
              <a:ext uri="{FF2B5EF4-FFF2-40B4-BE49-F238E27FC236}">
                <a16:creationId xmlns:a16="http://schemas.microsoft.com/office/drawing/2014/main" id="{6126FAE9-5D0B-7493-AD34-6B6876C7ECE8}"/>
              </a:ext>
            </a:extLst>
          </p:cNvPr>
          <p:cNvPicPr>
            <a:picLocks noChangeAspect="1"/>
          </p:cNvPicPr>
          <p:nvPr/>
        </p:nvPicPr>
        <p:blipFill>
          <a:blip r:embed="rId2"/>
          <a:stretch>
            <a:fillRect/>
          </a:stretch>
        </p:blipFill>
        <p:spPr>
          <a:xfrm>
            <a:off x="9133076" y="5413337"/>
            <a:ext cx="1000547" cy="287718"/>
          </a:xfrm>
          <a:prstGeom prst="rect">
            <a:avLst/>
          </a:prstGeom>
        </p:spPr>
      </p:pic>
      <p:pic>
        <p:nvPicPr>
          <p:cNvPr id="14" name="Picture 13">
            <a:extLst>
              <a:ext uri="{FF2B5EF4-FFF2-40B4-BE49-F238E27FC236}">
                <a16:creationId xmlns:a16="http://schemas.microsoft.com/office/drawing/2014/main" id="{2F0821F0-1DCE-62E7-4DF0-80E8942707EA}"/>
              </a:ext>
            </a:extLst>
          </p:cNvPr>
          <p:cNvPicPr>
            <a:picLocks noChangeAspect="1"/>
          </p:cNvPicPr>
          <p:nvPr/>
        </p:nvPicPr>
        <p:blipFill>
          <a:blip r:embed="rId2"/>
          <a:stretch>
            <a:fillRect/>
          </a:stretch>
        </p:blipFill>
        <p:spPr>
          <a:xfrm>
            <a:off x="9003980" y="4593883"/>
            <a:ext cx="811951" cy="233485"/>
          </a:xfrm>
          <a:prstGeom prst="rect">
            <a:avLst/>
          </a:prstGeom>
        </p:spPr>
      </p:pic>
      <p:pic>
        <p:nvPicPr>
          <p:cNvPr id="15" name="Picture 14">
            <a:extLst>
              <a:ext uri="{FF2B5EF4-FFF2-40B4-BE49-F238E27FC236}">
                <a16:creationId xmlns:a16="http://schemas.microsoft.com/office/drawing/2014/main" id="{A8BC2E3F-C23D-C533-842F-53AFDB201E6D}"/>
              </a:ext>
            </a:extLst>
          </p:cNvPr>
          <p:cNvPicPr>
            <a:picLocks noChangeAspect="1"/>
          </p:cNvPicPr>
          <p:nvPr/>
        </p:nvPicPr>
        <p:blipFill>
          <a:blip r:embed="rId2"/>
          <a:stretch>
            <a:fillRect/>
          </a:stretch>
        </p:blipFill>
        <p:spPr>
          <a:xfrm>
            <a:off x="8344379" y="4766884"/>
            <a:ext cx="1000547" cy="287718"/>
          </a:xfrm>
          <a:prstGeom prst="rect">
            <a:avLst/>
          </a:prstGeom>
        </p:spPr>
      </p:pic>
      <p:pic>
        <p:nvPicPr>
          <p:cNvPr id="16" name="Picture 15">
            <a:extLst>
              <a:ext uri="{FF2B5EF4-FFF2-40B4-BE49-F238E27FC236}">
                <a16:creationId xmlns:a16="http://schemas.microsoft.com/office/drawing/2014/main" id="{B82D7CDD-E6EF-4C1E-3B94-EF20B8210CFD}"/>
              </a:ext>
            </a:extLst>
          </p:cNvPr>
          <p:cNvPicPr>
            <a:picLocks noChangeAspect="1"/>
          </p:cNvPicPr>
          <p:nvPr/>
        </p:nvPicPr>
        <p:blipFill>
          <a:blip r:embed="rId2"/>
          <a:stretch>
            <a:fillRect/>
          </a:stretch>
        </p:blipFill>
        <p:spPr>
          <a:xfrm>
            <a:off x="9334657" y="5194673"/>
            <a:ext cx="1000547" cy="287718"/>
          </a:xfrm>
          <a:prstGeom prst="rect">
            <a:avLst/>
          </a:prstGeom>
        </p:spPr>
      </p:pic>
      <p:pic>
        <p:nvPicPr>
          <p:cNvPr id="17" name="Picture 16">
            <a:extLst>
              <a:ext uri="{FF2B5EF4-FFF2-40B4-BE49-F238E27FC236}">
                <a16:creationId xmlns:a16="http://schemas.microsoft.com/office/drawing/2014/main" id="{E3667249-1B11-5C45-78EE-AB23C87F85F2}"/>
              </a:ext>
            </a:extLst>
          </p:cNvPr>
          <p:cNvPicPr>
            <a:picLocks noChangeAspect="1"/>
          </p:cNvPicPr>
          <p:nvPr/>
        </p:nvPicPr>
        <p:blipFill>
          <a:blip r:embed="rId2"/>
          <a:stretch>
            <a:fillRect/>
          </a:stretch>
        </p:blipFill>
        <p:spPr>
          <a:xfrm>
            <a:off x="9945193" y="4506277"/>
            <a:ext cx="891716" cy="256422"/>
          </a:xfrm>
          <a:prstGeom prst="rect">
            <a:avLst/>
          </a:prstGeom>
        </p:spPr>
      </p:pic>
      <p:pic>
        <p:nvPicPr>
          <p:cNvPr id="18" name="Picture 17">
            <a:extLst>
              <a:ext uri="{FF2B5EF4-FFF2-40B4-BE49-F238E27FC236}">
                <a16:creationId xmlns:a16="http://schemas.microsoft.com/office/drawing/2014/main" id="{470613EF-B055-6B62-007F-A467FF62C9F4}"/>
              </a:ext>
            </a:extLst>
          </p:cNvPr>
          <p:cNvPicPr>
            <a:picLocks noChangeAspect="1"/>
          </p:cNvPicPr>
          <p:nvPr/>
        </p:nvPicPr>
        <p:blipFill>
          <a:blip r:embed="rId2"/>
          <a:stretch>
            <a:fillRect/>
          </a:stretch>
        </p:blipFill>
        <p:spPr>
          <a:xfrm>
            <a:off x="10533261" y="4676910"/>
            <a:ext cx="878999" cy="252765"/>
          </a:xfrm>
          <a:prstGeom prst="rect">
            <a:avLst/>
          </a:prstGeom>
        </p:spPr>
      </p:pic>
      <p:pic>
        <p:nvPicPr>
          <p:cNvPr id="19" name="Picture 18">
            <a:extLst>
              <a:ext uri="{FF2B5EF4-FFF2-40B4-BE49-F238E27FC236}">
                <a16:creationId xmlns:a16="http://schemas.microsoft.com/office/drawing/2014/main" id="{DE60AA7F-3CA2-C5A6-EA23-7702CC95C25D}"/>
              </a:ext>
            </a:extLst>
          </p:cNvPr>
          <p:cNvPicPr>
            <a:picLocks noChangeAspect="1"/>
          </p:cNvPicPr>
          <p:nvPr/>
        </p:nvPicPr>
        <p:blipFill>
          <a:blip r:embed="rId2"/>
          <a:stretch>
            <a:fillRect/>
          </a:stretch>
        </p:blipFill>
        <p:spPr>
          <a:xfrm>
            <a:off x="7455724" y="4979817"/>
            <a:ext cx="891716" cy="256422"/>
          </a:xfrm>
          <a:prstGeom prst="rect">
            <a:avLst/>
          </a:prstGeom>
        </p:spPr>
      </p:pic>
      <p:pic>
        <p:nvPicPr>
          <p:cNvPr id="20" name="Picture 19">
            <a:extLst>
              <a:ext uri="{FF2B5EF4-FFF2-40B4-BE49-F238E27FC236}">
                <a16:creationId xmlns:a16="http://schemas.microsoft.com/office/drawing/2014/main" id="{63E6425C-C130-4FCF-1D78-65F1B8432A0B}"/>
              </a:ext>
            </a:extLst>
          </p:cNvPr>
          <p:cNvPicPr>
            <a:picLocks noChangeAspect="1"/>
          </p:cNvPicPr>
          <p:nvPr/>
        </p:nvPicPr>
        <p:blipFill>
          <a:blip r:embed="rId2"/>
          <a:stretch>
            <a:fillRect/>
          </a:stretch>
        </p:blipFill>
        <p:spPr>
          <a:xfrm>
            <a:off x="7263523" y="4600580"/>
            <a:ext cx="891716" cy="256422"/>
          </a:xfrm>
          <a:prstGeom prst="rect">
            <a:avLst/>
          </a:prstGeom>
        </p:spPr>
      </p:pic>
      <p:pic>
        <p:nvPicPr>
          <p:cNvPr id="21" name="Picture 20">
            <a:extLst>
              <a:ext uri="{FF2B5EF4-FFF2-40B4-BE49-F238E27FC236}">
                <a16:creationId xmlns:a16="http://schemas.microsoft.com/office/drawing/2014/main" id="{11BD294F-133C-6B5A-34E1-4BABF3227E29}"/>
              </a:ext>
            </a:extLst>
          </p:cNvPr>
          <p:cNvPicPr>
            <a:picLocks noChangeAspect="1"/>
          </p:cNvPicPr>
          <p:nvPr/>
        </p:nvPicPr>
        <p:blipFill>
          <a:blip r:embed="rId2"/>
          <a:stretch>
            <a:fillRect/>
          </a:stretch>
        </p:blipFill>
        <p:spPr>
          <a:xfrm>
            <a:off x="8571917" y="5309405"/>
            <a:ext cx="891716" cy="256422"/>
          </a:xfrm>
          <a:prstGeom prst="rect">
            <a:avLst/>
          </a:prstGeom>
        </p:spPr>
      </p:pic>
      <p:pic>
        <p:nvPicPr>
          <p:cNvPr id="22" name="Picture 21">
            <a:extLst>
              <a:ext uri="{FF2B5EF4-FFF2-40B4-BE49-F238E27FC236}">
                <a16:creationId xmlns:a16="http://schemas.microsoft.com/office/drawing/2014/main" id="{B6428E82-D313-74CD-731E-30194FB21A5A}"/>
              </a:ext>
            </a:extLst>
          </p:cNvPr>
          <p:cNvPicPr>
            <a:picLocks noChangeAspect="1"/>
          </p:cNvPicPr>
          <p:nvPr/>
        </p:nvPicPr>
        <p:blipFill>
          <a:blip r:embed="rId2"/>
          <a:stretch>
            <a:fillRect/>
          </a:stretch>
        </p:blipFill>
        <p:spPr>
          <a:xfrm>
            <a:off x="9276737" y="4319197"/>
            <a:ext cx="891716" cy="256422"/>
          </a:xfrm>
          <a:prstGeom prst="rect">
            <a:avLst/>
          </a:prstGeom>
        </p:spPr>
      </p:pic>
      <p:pic>
        <p:nvPicPr>
          <p:cNvPr id="23" name="Picture 22">
            <a:extLst>
              <a:ext uri="{FF2B5EF4-FFF2-40B4-BE49-F238E27FC236}">
                <a16:creationId xmlns:a16="http://schemas.microsoft.com/office/drawing/2014/main" id="{9D774B6D-1942-957A-561E-0658F1BD6225}"/>
              </a:ext>
            </a:extLst>
          </p:cNvPr>
          <p:cNvPicPr>
            <a:picLocks noChangeAspect="1"/>
          </p:cNvPicPr>
          <p:nvPr/>
        </p:nvPicPr>
        <p:blipFill>
          <a:blip r:embed="rId2"/>
          <a:stretch>
            <a:fillRect/>
          </a:stretch>
        </p:blipFill>
        <p:spPr>
          <a:xfrm>
            <a:off x="8502211" y="5445077"/>
            <a:ext cx="891716" cy="256422"/>
          </a:xfrm>
          <a:prstGeom prst="rect">
            <a:avLst/>
          </a:prstGeom>
        </p:spPr>
      </p:pic>
      <p:pic>
        <p:nvPicPr>
          <p:cNvPr id="24" name="Picture 23">
            <a:extLst>
              <a:ext uri="{FF2B5EF4-FFF2-40B4-BE49-F238E27FC236}">
                <a16:creationId xmlns:a16="http://schemas.microsoft.com/office/drawing/2014/main" id="{1B0607A8-6EE7-F69F-354C-C028EB3B2BEB}"/>
              </a:ext>
            </a:extLst>
          </p:cNvPr>
          <p:cNvPicPr>
            <a:picLocks noChangeAspect="1"/>
          </p:cNvPicPr>
          <p:nvPr/>
        </p:nvPicPr>
        <p:blipFill>
          <a:blip r:embed="rId2"/>
          <a:stretch>
            <a:fillRect/>
          </a:stretch>
        </p:blipFill>
        <p:spPr>
          <a:xfrm>
            <a:off x="7252566" y="5233340"/>
            <a:ext cx="891716" cy="256422"/>
          </a:xfrm>
          <a:prstGeom prst="rect">
            <a:avLst/>
          </a:prstGeom>
        </p:spPr>
      </p:pic>
      <p:pic>
        <p:nvPicPr>
          <p:cNvPr id="25" name="Picture 24">
            <a:extLst>
              <a:ext uri="{FF2B5EF4-FFF2-40B4-BE49-F238E27FC236}">
                <a16:creationId xmlns:a16="http://schemas.microsoft.com/office/drawing/2014/main" id="{6D92EF86-A094-D389-3046-690D83201CAC}"/>
              </a:ext>
            </a:extLst>
          </p:cNvPr>
          <p:cNvPicPr>
            <a:picLocks noChangeAspect="1"/>
          </p:cNvPicPr>
          <p:nvPr/>
        </p:nvPicPr>
        <p:blipFill>
          <a:blip r:embed="rId2"/>
          <a:stretch>
            <a:fillRect/>
          </a:stretch>
        </p:blipFill>
        <p:spPr>
          <a:xfrm>
            <a:off x="7766875" y="5435431"/>
            <a:ext cx="891716" cy="256422"/>
          </a:xfrm>
          <a:prstGeom prst="rect">
            <a:avLst/>
          </a:prstGeom>
        </p:spPr>
      </p:pic>
      <p:pic>
        <p:nvPicPr>
          <p:cNvPr id="26" name="Picture 25">
            <a:extLst>
              <a:ext uri="{FF2B5EF4-FFF2-40B4-BE49-F238E27FC236}">
                <a16:creationId xmlns:a16="http://schemas.microsoft.com/office/drawing/2014/main" id="{B9420731-98A7-D853-002D-73BD546F96C3}"/>
              </a:ext>
            </a:extLst>
          </p:cNvPr>
          <p:cNvPicPr>
            <a:picLocks noChangeAspect="1"/>
          </p:cNvPicPr>
          <p:nvPr/>
        </p:nvPicPr>
        <p:blipFill>
          <a:blip r:embed="rId2"/>
          <a:stretch>
            <a:fillRect/>
          </a:stretch>
        </p:blipFill>
        <p:spPr>
          <a:xfrm>
            <a:off x="9466129" y="4723333"/>
            <a:ext cx="781892" cy="224841"/>
          </a:xfrm>
          <a:prstGeom prst="rect">
            <a:avLst/>
          </a:prstGeom>
        </p:spPr>
      </p:pic>
      <p:pic>
        <p:nvPicPr>
          <p:cNvPr id="27" name="Picture 26">
            <a:extLst>
              <a:ext uri="{FF2B5EF4-FFF2-40B4-BE49-F238E27FC236}">
                <a16:creationId xmlns:a16="http://schemas.microsoft.com/office/drawing/2014/main" id="{C1E32A68-8E6B-3C3C-C9D6-42F35B8F971D}"/>
              </a:ext>
            </a:extLst>
          </p:cNvPr>
          <p:cNvPicPr>
            <a:picLocks noChangeAspect="1"/>
          </p:cNvPicPr>
          <p:nvPr/>
        </p:nvPicPr>
        <p:blipFill>
          <a:blip r:embed="rId2"/>
          <a:stretch>
            <a:fillRect/>
          </a:stretch>
        </p:blipFill>
        <p:spPr>
          <a:xfrm>
            <a:off x="10141618" y="4330130"/>
            <a:ext cx="891716" cy="256422"/>
          </a:xfrm>
          <a:prstGeom prst="rect">
            <a:avLst/>
          </a:prstGeom>
        </p:spPr>
      </p:pic>
      <p:pic>
        <p:nvPicPr>
          <p:cNvPr id="28" name="Picture 27">
            <a:extLst>
              <a:ext uri="{FF2B5EF4-FFF2-40B4-BE49-F238E27FC236}">
                <a16:creationId xmlns:a16="http://schemas.microsoft.com/office/drawing/2014/main" id="{AC073069-F1B8-1342-0CEE-EB1E7CE42749}"/>
              </a:ext>
            </a:extLst>
          </p:cNvPr>
          <p:cNvPicPr>
            <a:picLocks noChangeAspect="1"/>
          </p:cNvPicPr>
          <p:nvPr/>
        </p:nvPicPr>
        <p:blipFill>
          <a:blip r:embed="rId2"/>
          <a:stretch>
            <a:fillRect/>
          </a:stretch>
        </p:blipFill>
        <p:spPr>
          <a:xfrm>
            <a:off x="7965998" y="4234913"/>
            <a:ext cx="891716" cy="256422"/>
          </a:xfrm>
          <a:prstGeom prst="rect">
            <a:avLst/>
          </a:prstGeom>
        </p:spPr>
      </p:pic>
      <p:pic>
        <p:nvPicPr>
          <p:cNvPr id="29" name="Picture 28">
            <a:extLst>
              <a:ext uri="{FF2B5EF4-FFF2-40B4-BE49-F238E27FC236}">
                <a16:creationId xmlns:a16="http://schemas.microsoft.com/office/drawing/2014/main" id="{68742DB0-FE62-125E-2F5E-AAC2AD18D94E}"/>
              </a:ext>
            </a:extLst>
          </p:cNvPr>
          <p:cNvPicPr>
            <a:picLocks noChangeAspect="1"/>
          </p:cNvPicPr>
          <p:nvPr/>
        </p:nvPicPr>
        <p:blipFill>
          <a:blip r:embed="rId3"/>
          <a:stretch>
            <a:fillRect/>
          </a:stretch>
        </p:blipFill>
        <p:spPr>
          <a:xfrm>
            <a:off x="1467329" y="5187054"/>
            <a:ext cx="506433" cy="473533"/>
          </a:xfrm>
          <a:prstGeom prst="rect">
            <a:avLst/>
          </a:prstGeom>
        </p:spPr>
      </p:pic>
      <p:pic>
        <p:nvPicPr>
          <p:cNvPr id="30" name="Picture 29">
            <a:extLst>
              <a:ext uri="{FF2B5EF4-FFF2-40B4-BE49-F238E27FC236}">
                <a16:creationId xmlns:a16="http://schemas.microsoft.com/office/drawing/2014/main" id="{4FEF214F-804F-3BC2-660F-47B3E01F39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390536" y="5276240"/>
            <a:ext cx="1248894" cy="399368"/>
          </a:xfrm>
          <a:prstGeom prst="rect">
            <a:avLst/>
          </a:prstGeom>
          <a:ln>
            <a:noFill/>
          </a:ln>
        </p:spPr>
      </p:pic>
      <p:sp>
        <p:nvSpPr>
          <p:cNvPr id="31" name="Arrow: Right 30">
            <a:extLst>
              <a:ext uri="{FF2B5EF4-FFF2-40B4-BE49-F238E27FC236}">
                <a16:creationId xmlns:a16="http://schemas.microsoft.com/office/drawing/2014/main" id="{BAB7CC9A-23E5-84CD-EF79-92CE41973333}"/>
              </a:ext>
            </a:extLst>
          </p:cNvPr>
          <p:cNvSpPr/>
          <p:nvPr/>
        </p:nvSpPr>
        <p:spPr>
          <a:xfrm>
            <a:off x="4575739" y="4509380"/>
            <a:ext cx="1990084" cy="99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713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687729" y="566697"/>
            <a:ext cx="10515600" cy="4351338"/>
          </a:xfrm>
        </p:spPr>
        <p:txBody>
          <a:bodyPr/>
          <a:lstStyle/>
          <a:p>
            <a:pPr marL="0" indent="0" algn="ctr">
              <a:buNone/>
            </a:pPr>
            <a:r>
              <a:rPr lang="en-US" b="1" dirty="0"/>
              <a:t>Dynamic Energy Budget (DEB) model </a:t>
            </a:r>
          </a:p>
          <a:p>
            <a:pPr marL="0" indent="0" algn="ctr">
              <a:buNone/>
            </a:pPr>
            <a:r>
              <a:rPr lang="en-US" dirty="0"/>
              <a:t>Life stage specific energy sources and costs</a:t>
            </a:r>
          </a:p>
        </p:txBody>
      </p:sp>
      <p:pic>
        <p:nvPicPr>
          <p:cNvPr id="32" name="Picture 31">
            <a:extLst>
              <a:ext uri="{FF2B5EF4-FFF2-40B4-BE49-F238E27FC236}">
                <a16:creationId xmlns:a16="http://schemas.microsoft.com/office/drawing/2014/main" id="{B1443103-5D3D-3914-ACD9-730C7959F496}"/>
              </a:ext>
            </a:extLst>
          </p:cNvPr>
          <p:cNvPicPr>
            <a:picLocks noChangeAspect="1"/>
          </p:cNvPicPr>
          <p:nvPr/>
        </p:nvPicPr>
        <p:blipFill rotWithShape="1">
          <a:blip r:embed="rId2"/>
          <a:srcRect b="7022"/>
          <a:stretch/>
        </p:blipFill>
        <p:spPr>
          <a:xfrm>
            <a:off x="654212" y="2336198"/>
            <a:ext cx="10850059" cy="3149679"/>
          </a:xfrm>
          <a:prstGeom prst="rect">
            <a:avLst/>
          </a:prstGeom>
          <a:ln w="28575">
            <a:solidFill>
              <a:schemeClr val="accent1"/>
            </a:solidFill>
          </a:ln>
        </p:spPr>
      </p:pic>
    </p:spTree>
    <p:extLst>
      <p:ext uri="{BB962C8B-B14F-4D97-AF65-F5344CB8AC3E}">
        <p14:creationId xmlns:p14="http://schemas.microsoft.com/office/powerpoint/2010/main" val="2814735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18B84-FC71-6DEE-931E-A15BD2B094C1}"/>
              </a:ext>
            </a:extLst>
          </p:cNvPr>
          <p:cNvSpPr>
            <a:spLocks noGrp="1"/>
          </p:cNvSpPr>
          <p:nvPr>
            <p:ph type="title"/>
          </p:nvPr>
        </p:nvSpPr>
        <p:spPr/>
        <p:txBody>
          <a:bodyPr>
            <a:normAutofit/>
          </a:bodyPr>
          <a:lstStyle/>
          <a:p>
            <a:pPr marL="0" indent="0" algn="ctr"/>
            <a:r>
              <a:rPr lang="en-US" sz="2800" b="1" dirty="0" err="1"/>
              <a:t>DEBkiss</a:t>
            </a:r>
            <a:br>
              <a:rPr lang="en-US" sz="2800" b="1" dirty="0"/>
            </a:br>
            <a:r>
              <a:rPr lang="en-US" sz="2800" dirty="0"/>
              <a:t>A simplified type of DEB model</a:t>
            </a:r>
          </a:p>
        </p:txBody>
      </p:sp>
      <p:sp>
        <p:nvSpPr>
          <p:cNvPr id="5" name="Content Placeholder 4">
            <a:extLst>
              <a:ext uri="{FF2B5EF4-FFF2-40B4-BE49-F238E27FC236}">
                <a16:creationId xmlns:a16="http://schemas.microsoft.com/office/drawing/2014/main" id="{54B290B8-BA53-5641-4E54-0AC91EE1D905}"/>
              </a:ext>
            </a:extLst>
          </p:cNvPr>
          <p:cNvSpPr>
            <a:spLocks noGrp="1"/>
          </p:cNvSpPr>
          <p:nvPr>
            <p:ph sz="half" idx="2"/>
          </p:nvPr>
        </p:nvSpPr>
        <p:spPr>
          <a:xfrm>
            <a:off x="6727785" y="1918223"/>
            <a:ext cx="5181600" cy="4351338"/>
          </a:xfrm>
        </p:spPr>
        <p:txBody>
          <a:bodyPr/>
          <a:lstStyle/>
          <a:p>
            <a:r>
              <a:rPr lang="en-US" dirty="0"/>
              <a:t>Fewer parameters</a:t>
            </a:r>
          </a:p>
          <a:p>
            <a:r>
              <a:rPr lang="en-US" dirty="0"/>
              <a:t>No ‘reserve’ </a:t>
            </a:r>
          </a:p>
          <a:p>
            <a:r>
              <a:rPr lang="en-US" dirty="0"/>
              <a:t>Units of mass instead of energy</a:t>
            </a:r>
          </a:p>
        </p:txBody>
      </p:sp>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52" t="12661" r="54513" b="12580"/>
          <a:stretch/>
        </p:blipFill>
        <p:spPr bwMode="auto">
          <a:xfrm>
            <a:off x="474561" y="2187615"/>
            <a:ext cx="5914663" cy="3981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2052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8" t="9013" r="15485" b="8918"/>
          <a:stretch/>
        </p:blipFill>
        <p:spPr bwMode="auto">
          <a:xfrm>
            <a:off x="275067" y="1993341"/>
            <a:ext cx="11658432" cy="4370976"/>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C972FCB7-A747-9E22-6892-48F26DFDE6A1}"/>
              </a:ext>
            </a:extLst>
          </p:cNvPr>
          <p:cNvSpPr>
            <a:spLocks noGrp="1"/>
          </p:cNvSpPr>
          <p:nvPr>
            <p:ph type="title"/>
          </p:nvPr>
        </p:nvSpPr>
        <p:spPr>
          <a:xfrm>
            <a:off x="838200" y="365125"/>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spTree>
    <p:extLst>
      <p:ext uri="{BB962C8B-B14F-4D97-AF65-F5344CB8AC3E}">
        <p14:creationId xmlns:p14="http://schemas.microsoft.com/office/powerpoint/2010/main" val="295185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B2226D-51A9-EACB-D960-8D2D64CAE8A3}"/>
              </a:ext>
            </a:extLst>
          </p:cNvPr>
          <p:cNvPicPr>
            <a:picLocks noChangeAspect="1"/>
          </p:cNvPicPr>
          <p:nvPr/>
        </p:nvPicPr>
        <p:blipFill>
          <a:blip r:embed="rId2"/>
          <a:stretch>
            <a:fillRect/>
          </a:stretch>
        </p:blipFill>
        <p:spPr>
          <a:xfrm>
            <a:off x="447554" y="1719075"/>
            <a:ext cx="11296891" cy="4438520"/>
          </a:xfrm>
          <a:prstGeom prst="rect">
            <a:avLst/>
          </a:prstGeom>
          <a:ln w="28575">
            <a:solidFill>
              <a:schemeClr val="accent1"/>
            </a:solidFill>
          </a:ln>
        </p:spPr>
      </p:pic>
      <p:sp>
        <p:nvSpPr>
          <p:cNvPr id="6" name="Title 1">
            <a:extLst>
              <a:ext uri="{FF2B5EF4-FFF2-40B4-BE49-F238E27FC236}">
                <a16:creationId xmlns:a16="http://schemas.microsoft.com/office/drawing/2014/main" id="{A66C073C-F4D6-757C-6D96-C4FEC4BFE318}"/>
              </a:ext>
            </a:extLst>
          </p:cNvPr>
          <p:cNvSpPr txBox="1">
            <a:spLocks/>
          </p:cNvSpPr>
          <p:nvPr/>
        </p:nvSpPr>
        <p:spPr>
          <a:xfrm>
            <a:off x="162560" y="376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3"/>
          <a:stretch>
            <a:fillRect/>
          </a:stretch>
        </p:blipFill>
        <p:spPr>
          <a:xfrm>
            <a:off x="8302710" y="187093"/>
            <a:ext cx="3726729" cy="132556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61749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Tree>
    <p:extLst>
      <p:ext uri="{BB962C8B-B14F-4D97-AF65-F5344CB8AC3E}">
        <p14:creationId xmlns:p14="http://schemas.microsoft.com/office/powerpoint/2010/main" val="195296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3307"/>
          <a:stretch/>
        </p:blipFill>
        <p:spPr bwMode="auto">
          <a:xfrm>
            <a:off x="4261611" y="2703572"/>
            <a:ext cx="3668778" cy="3189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ceanacidification.noaa.gov/sites/oap-redesign/images/whatcanyoudo/CO2TimeSeries.jpg">
            <a:extLst>
              <a:ext uri="{FF2B5EF4-FFF2-40B4-BE49-F238E27FC236}">
                <a16:creationId xmlns:a16="http://schemas.microsoft.com/office/drawing/2014/main" id="{21C5D6FE-5301-AE20-B638-98B0BB8A7C1E}"/>
              </a:ext>
            </a:extLst>
          </p:cNvPr>
          <p:cNvPicPr/>
          <p:nvPr/>
        </p:nvPicPr>
        <p:blipFill rotWithShape="1">
          <a:blip r:embed="rId5" cstate="print">
            <a:alphaModFix/>
            <a:extLst>
              <a:ext uri="{28A0092B-C50C-407E-A947-70E740481C1C}">
                <a14:useLocalDpi xmlns:a14="http://schemas.microsoft.com/office/drawing/2010/main" val="0"/>
              </a:ext>
            </a:extLst>
          </a:blip>
          <a:srcRect t="6589" b="13185"/>
          <a:stretch/>
        </p:blipFill>
        <p:spPr bwMode="auto">
          <a:xfrm>
            <a:off x="7141582" y="2562683"/>
            <a:ext cx="4920538" cy="418536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136935-B30B-DBC0-5911-F1FEDF5B28CF}"/>
              </a:ext>
            </a:extLst>
          </p:cNvPr>
          <p:cNvSpPr txBox="1"/>
          <p:nvPr/>
        </p:nvSpPr>
        <p:spPr>
          <a:xfrm>
            <a:off x="5753189" y="6481911"/>
            <a:ext cx="1388393" cy="307777"/>
          </a:xfrm>
          <a:prstGeom prst="rect">
            <a:avLst/>
          </a:prstGeom>
          <a:noFill/>
        </p:spPr>
        <p:txBody>
          <a:bodyPr wrap="none" rtlCol="0">
            <a:spAutoFit/>
          </a:bodyPr>
          <a:lstStyle/>
          <a:p>
            <a:r>
              <a:rPr lang="en-US" sz="1400" dirty="0"/>
              <a:t>Source: NOAA</a:t>
            </a:r>
          </a:p>
        </p:txBody>
      </p:sp>
      <p:sp>
        <p:nvSpPr>
          <p:cNvPr id="13" name="Rectangle 12">
            <a:extLst>
              <a:ext uri="{FF2B5EF4-FFF2-40B4-BE49-F238E27FC236}">
                <a16:creationId xmlns:a16="http://schemas.microsoft.com/office/drawing/2014/main" id="{FA0F4BC0-22AF-F537-C457-690E1A022E26}"/>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C7D17266-2131-9662-4B7F-3470543FAE14}"/>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A6D3015C-8953-58BA-7E28-AA8A7A83E0B5}"/>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1074464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B0F99-B3EA-FDF4-1003-0758EB5D37C6}"/>
              </a:ext>
            </a:extLst>
          </p:cNvPr>
          <p:cNvSpPr/>
          <p:nvPr/>
        </p:nvSpPr>
        <p:spPr>
          <a:xfrm>
            <a:off x="411595" y="1271883"/>
            <a:ext cx="7198245" cy="4996837"/>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1406C2-0EDC-F8E7-670C-CC9A9BBD4C11}"/>
              </a:ext>
            </a:extLst>
          </p:cNvPr>
          <p:cNvSpPr>
            <a:spLocks noGrp="1"/>
          </p:cNvSpPr>
          <p:nvPr>
            <p:ph idx="1"/>
          </p:nvPr>
        </p:nvSpPr>
        <p:spPr>
          <a:xfrm>
            <a:off x="7884044" y="2123439"/>
            <a:ext cx="4145396" cy="4053523"/>
          </a:xfrm>
        </p:spPr>
        <p:txBody>
          <a:bodyPr/>
          <a:lstStyle/>
          <a:p>
            <a:r>
              <a:rPr lang="en-US" dirty="0"/>
              <a:t>Delayed hatching</a:t>
            </a:r>
          </a:p>
          <a:p>
            <a:r>
              <a:rPr lang="en-US" dirty="0"/>
              <a:t>Reduced hatch and post-hatch survival</a:t>
            </a:r>
          </a:p>
          <a:p>
            <a:r>
              <a:rPr lang="en-US" dirty="0"/>
              <a:t>Smaller hatch size</a:t>
            </a:r>
          </a:p>
          <a:p>
            <a:r>
              <a:rPr lang="en-US" dirty="0"/>
              <a:t>Slower growth</a:t>
            </a:r>
          </a:p>
          <a:p>
            <a:r>
              <a:rPr lang="en-US" b="1" dirty="0"/>
              <a:t>All suggest changes to energy allocation</a:t>
            </a:r>
          </a:p>
        </p:txBody>
      </p:sp>
      <p:pic>
        <p:nvPicPr>
          <p:cNvPr id="5" name="Picture 4">
            <a:extLst>
              <a:ext uri="{FF2B5EF4-FFF2-40B4-BE49-F238E27FC236}">
                <a16:creationId xmlns:a16="http://schemas.microsoft.com/office/drawing/2014/main" id="{324B7E85-C503-EF94-98DB-FA74D0320264}"/>
              </a:ext>
            </a:extLst>
          </p:cNvPr>
          <p:cNvPicPr>
            <a:picLocks noChangeAspect="1"/>
          </p:cNvPicPr>
          <p:nvPr/>
        </p:nvPicPr>
        <p:blipFill>
          <a:blip r:embed="rId2"/>
          <a:stretch>
            <a:fillRect/>
          </a:stretch>
        </p:blipFill>
        <p:spPr>
          <a:xfrm>
            <a:off x="452120" y="1462161"/>
            <a:ext cx="5224995" cy="2232904"/>
          </a:xfrm>
          <a:prstGeom prst="rect">
            <a:avLst/>
          </a:prstGeom>
        </p:spPr>
      </p:pic>
      <p:pic>
        <p:nvPicPr>
          <p:cNvPr id="8" name="Picture 7">
            <a:extLst>
              <a:ext uri="{FF2B5EF4-FFF2-40B4-BE49-F238E27FC236}">
                <a16:creationId xmlns:a16="http://schemas.microsoft.com/office/drawing/2014/main" id="{67063B5D-33E6-AD54-9FC8-7901F50AE6CA}"/>
              </a:ext>
            </a:extLst>
          </p:cNvPr>
          <p:cNvPicPr>
            <a:picLocks noChangeAspect="1"/>
          </p:cNvPicPr>
          <p:nvPr/>
        </p:nvPicPr>
        <p:blipFill>
          <a:blip r:embed="rId3"/>
          <a:stretch>
            <a:fillRect/>
          </a:stretch>
        </p:blipFill>
        <p:spPr>
          <a:xfrm>
            <a:off x="452120" y="3686334"/>
            <a:ext cx="5204790" cy="2224173"/>
          </a:xfrm>
          <a:prstGeom prst="rect">
            <a:avLst/>
          </a:prstGeom>
        </p:spPr>
      </p:pic>
      <p:pic>
        <p:nvPicPr>
          <p:cNvPr id="10" name="Picture 9">
            <a:extLst>
              <a:ext uri="{FF2B5EF4-FFF2-40B4-BE49-F238E27FC236}">
                <a16:creationId xmlns:a16="http://schemas.microsoft.com/office/drawing/2014/main" id="{69AF4653-31BA-7B3F-EAB8-195F499DD468}"/>
              </a:ext>
            </a:extLst>
          </p:cNvPr>
          <p:cNvPicPr>
            <a:picLocks noChangeAspect="1"/>
          </p:cNvPicPr>
          <p:nvPr/>
        </p:nvPicPr>
        <p:blipFill>
          <a:blip r:embed="rId4"/>
          <a:stretch>
            <a:fillRect/>
          </a:stretch>
        </p:blipFill>
        <p:spPr>
          <a:xfrm>
            <a:off x="1353820" y="5906436"/>
            <a:ext cx="4279151" cy="282266"/>
          </a:xfrm>
          <a:prstGeom prst="rect">
            <a:avLst/>
          </a:prstGeom>
        </p:spPr>
      </p:pic>
      <p:pic>
        <p:nvPicPr>
          <p:cNvPr id="12" name="Picture 11">
            <a:extLst>
              <a:ext uri="{FF2B5EF4-FFF2-40B4-BE49-F238E27FC236}">
                <a16:creationId xmlns:a16="http://schemas.microsoft.com/office/drawing/2014/main" id="{78D3197B-3ABD-6DA8-9299-DA678DEFF72B}"/>
              </a:ext>
            </a:extLst>
          </p:cNvPr>
          <p:cNvPicPr>
            <a:picLocks noChangeAspect="1"/>
          </p:cNvPicPr>
          <p:nvPr/>
        </p:nvPicPr>
        <p:blipFill>
          <a:blip r:embed="rId5"/>
          <a:stretch>
            <a:fillRect/>
          </a:stretch>
        </p:blipFill>
        <p:spPr>
          <a:xfrm>
            <a:off x="5656910" y="3254003"/>
            <a:ext cx="1914792" cy="790685"/>
          </a:xfrm>
          <a:prstGeom prst="rect">
            <a:avLst/>
          </a:prstGeom>
        </p:spPr>
      </p:pic>
      <p:sp>
        <p:nvSpPr>
          <p:cNvPr id="16" name="Title 1">
            <a:extLst>
              <a:ext uri="{FF2B5EF4-FFF2-40B4-BE49-F238E27FC236}">
                <a16:creationId xmlns:a16="http://schemas.microsoft.com/office/drawing/2014/main" id="{B6A3194D-B605-5C1F-7B23-77771549C63F}"/>
              </a:ext>
            </a:extLst>
          </p:cNvPr>
          <p:cNvSpPr txBox="1">
            <a:spLocks/>
          </p:cNvSpPr>
          <p:nvPr/>
        </p:nvSpPr>
        <p:spPr>
          <a:xfrm>
            <a:off x="162560" y="376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Previous study on hypoxia effects</a:t>
            </a:r>
          </a:p>
        </p:txBody>
      </p:sp>
      <p:pic>
        <p:nvPicPr>
          <p:cNvPr id="17" name="Picture 16">
            <a:extLst>
              <a:ext uri="{FF2B5EF4-FFF2-40B4-BE49-F238E27FC236}">
                <a16:creationId xmlns:a16="http://schemas.microsoft.com/office/drawing/2014/main" id="{FAE2BE1F-6BE2-1585-0D47-1501A2F9262F}"/>
              </a:ext>
            </a:extLst>
          </p:cNvPr>
          <p:cNvPicPr>
            <a:picLocks noChangeAspect="1"/>
          </p:cNvPicPr>
          <p:nvPr/>
        </p:nvPicPr>
        <p:blipFill>
          <a:blip r:embed="rId6"/>
          <a:stretch>
            <a:fillRect/>
          </a:stretch>
        </p:blipFill>
        <p:spPr>
          <a:xfrm>
            <a:off x="8302710" y="187093"/>
            <a:ext cx="3726729" cy="1325564"/>
          </a:xfrm>
          <a:prstGeom prst="rect">
            <a:avLst/>
          </a:prstGeom>
        </p:spPr>
      </p:pic>
      <p:sp>
        <p:nvSpPr>
          <p:cNvPr id="18" name="TextBox 17">
            <a:extLst>
              <a:ext uri="{FF2B5EF4-FFF2-40B4-BE49-F238E27FC236}">
                <a16:creationId xmlns:a16="http://schemas.microsoft.com/office/drawing/2014/main" id="{AC893F69-D520-A554-2FC7-F0D47FE0A373}"/>
              </a:ext>
            </a:extLst>
          </p:cNvPr>
          <p:cNvSpPr txBox="1"/>
          <p:nvPr/>
        </p:nvSpPr>
        <p:spPr>
          <a:xfrm>
            <a:off x="411595" y="6278549"/>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Tree>
    <p:extLst>
      <p:ext uri="{BB962C8B-B14F-4D97-AF65-F5344CB8AC3E}">
        <p14:creationId xmlns:p14="http://schemas.microsoft.com/office/powerpoint/2010/main" val="2109108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5A45-E62E-A3FD-9851-5244666E9CBA}"/>
              </a:ext>
            </a:extLst>
          </p:cNvPr>
          <p:cNvSpPr>
            <a:spLocks noGrp="1"/>
          </p:cNvSpPr>
          <p:nvPr>
            <p:ph type="title"/>
          </p:nvPr>
        </p:nvSpPr>
        <p:spPr/>
        <p:txBody>
          <a:bodyPr/>
          <a:lstStyle/>
          <a:p>
            <a:r>
              <a:rPr lang="en-US" dirty="0"/>
              <a:t>Chapter 4 Hypotheses</a:t>
            </a:r>
          </a:p>
        </p:txBody>
      </p:sp>
      <p:sp>
        <p:nvSpPr>
          <p:cNvPr id="3" name="Content Placeholder 2">
            <a:extLst>
              <a:ext uri="{FF2B5EF4-FFF2-40B4-BE49-F238E27FC236}">
                <a16:creationId xmlns:a16="http://schemas.microsoft.com/office/drawing/2014/main" id="{0A46952E-D311-FE99-E936-56606F2EB553}"/>
              </a:ext>
            </a:extLst>
          </p:cNvPr>
          <p:cNvSpPr>
            <a:spLocks noGrp="1"/>
          </p:cNvSpPr>
          <p:nvPr>
            <p:ph idx="1"/>
          </p:nvPr>
        </p:nvSpPr>
        <p:spPr/>
        <p:txBody>
          <a:bodyPr/>
          <a:lstStyle/>
          <a:p>
            <a:pPr marL="0" indent="0">
              <a:buNone/>
            </a:pPr>
            <a:r>
              <a:rPr lang="en-US" dirty="0"/>
              <a:t>Hypotheses</a:t>
            </a:r>
          </a:p>
          <a:p>
            <a:r>
              <a:rPr lang="en-US" dirty="0"/>
              <a:t>Feeding often declines in hypoxia, but embryos don’t feed so this doesn’t account for embryo effects</a:t>
            </a:r>
          </a:p>
          <a:p>
            <a:r>
              <a:rPr lang="en-US" dirty="0"/>
              <a:t>Assimilation or conversion efficiency</a:t>
            </a:r>
          </a:p>
          <a:p>
            <a:r>
              <a:rPr lang="en-US" dirty="0"/>
              <a:t>Maintenance</a:t>
            </a:r>
          </a:p>
          <a:p>
            <a:r>
              <a:rPr lang="en-US" dirty="0"/>
              <a:t>Survival parameters</a:t>
            </a:r>
          </a:p>
        </p:txBody>
      </p:sp>
    </p:spTree>
    <p:extLst>
      <p:ext uri="{BB962C8B-B14F-4D97-AF65-F5344CB8AC3E}">
        <p14:creationId xmlns:p14="http://schemas.microsoft.com/office/powerpoint/2010/main" val="936865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8" t="9013" r="15485" b="8918"/>
          <a:stretch/>
        </p:blipFill>
        <p:spPr bwMode="auto">
          <a:xfrm>
            <a:off x="275067" y="1993341"/>
            <a:ext cx="11658432" cy="4370976"/>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C972FCB7-A747-9E22-6892-48F26DFDE6A1}"/>
              </a:ext>
            </a:extLst>
          </p:cNvPr>
          <p:cNvSpPr>
            <a:spLocks noGrp="1"/>
          </p:cNvSpPr>
          <p:nvPr>
            <p:ph type="title"/>
          </p:nvPr>
        </p:nvSpPr>
        <p:spPr>
          <a:xfrm>
            <a:off x="838200" y="365125"/>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spTree>
    <p:extLst>
      <p:ext uri="{BB962C8B-B14F-4D97-AF65-F5344CB8AC3E}">
        <p14:creationId xmlns:p14="http://schemas.microsoft.com/office/powerpoint/2010/main" val="334547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254-D949-024B-57FD-BE756AFC39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3688080" cy="4351338"/>
          </a:xfrm>
        </p:spPr>
        <p:txBody>
          <a:bodyPr/>
          <a:lstStyle/>
          <a:p>
            <a:pPr marL="0" indent="0">
              <a:buNone/>
            </a:pPr>
            <a:r>
              <a:rPr lang="en-US" dirty="0"/>
              <a:t>First estimate parameters for </a:t>
            </a:r>
            <a:r>
              <a:rPr lang="en-US" i="1" dirty="0"/>
              <a:t>M. menidia</a:t>
            </a:r>
            <a:r>
              <a:rPr lang="en-US" dirty="0"/>
              <a:t> using four types of data:</a:t>
            </a:r>
          </a:p>
          <a:p>
            <a:r>
              <a:rPr lang="en-US" dirty="0"/>
              <a:t>Total length </a:t>
            </a:r>
          </a:p>
          <a:p>
            <a:r>
              <a:rPr lang="en-US" dirty="0"/>
              <a:t>Reproduction</a:t>
            </a:r>
          </a:p>
          <a:p>
            <a:r>
              <a:rPr lang="en-US" dirty="0"/>
              <a:t>Egg buffer mass</a:t>
            </a:r>
          </a:p>
          <a:p>
            <a:r>
              <a:rPr lang="en-US" dirty="0"/>
              <a:t>Survival</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B7B3FF4E-156E-7816-1AC0-727DFCDC65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615" b="5812"/>
          <a:stretch/>
        </p:blipFill>
        <p:spPr bwMode="auto">
          <a:xfrm>
            <a:off x="4248018" y="824068"/>
            <a:ext cx="7435982" cy="5811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759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254-D949-024B-57FD-BE756AFC39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4572000" cy="4351338"/>
          </a:xfrm>
        </p:spPr>
        <p:txBody>
          <a:bodyPr/>
          <a:lstStyle/>
          <a:p>
            <a:pPr marL="0" indent="0">
              <a:buNone/>
            </a:pPr>
            <a:r>
              <a:rPr lang="en-US" dirty="0"/>
              <a:t>Then ask: </a:t>
            </a:r>
          </a:p>
          <a:p>
            <a:pPr marL="0" indent="0">
              <a:buNone/>
            </a:pPr>
            <a:r>
              <a:rPr lang="en-US" dirty="0"/>
              <a:t>What parameters can we change to get the predicted line closer to the observed points? </a:t>
            </a:r>
          </a:p>
        </p:txBody>
      </p:sp>
      <p:pic>
        <p:nvPicPr>
          <p:cNvPr id="6" name="Picture 5" descr="Chart&#10;&#10;Description automatically generated">
            <a:extLst>
              <a:ext uri="{FF2B5EF4-FFF2-40B4-BE49-F238E27FC236}">
                <a16:creationId xmlns:a16="http://schemas.microsoft.com/office/drawing/2014/main" id="{B1E32AA7-890C-2E0E-9562-6D4D46246140}"/>
              </a:ext>
            </a:extLst>
          </p:cNvPr>
          <p:cNvPicPr>
            <a:picLocks noChangeAspect="1"/>
          </p:cNvPicPr>
          <p:nvPr/>
        </p:nvPicPr>
        <p:blipFill rotWithShape="1">
          <a:blip r:embed="rId2">
            <a:extLst>
              <a:ext uri="{28A0092B-C50C-407E-A947-70E740481C1C}">
                <a14:useLocalDpi xmlns:a14="http://schemas.microsoft.com/office/drawing/2010/main" val="0"/>
              </a:ext>
            </a:extLst>
          </a:blip>
          <a:srcRect l="2213" t="8741" r="5343" b="2518"/>
          <a:stretch/>
        </p:blipFill>
        <p:spPr>
          <a:xfrm>
            <a:off x="5161281" y="219630"/>
            <a:ext cx="6268720" cy="6418740"/>
          </a:xfrm>
          <a:prstGeom prst="rect">
            <a:avLst/>
          </a:prstGeom>
        </p:spPr>
      </p:pic>
    </p:spTree>
    <p:extLst>
      <p:ext uri="{BB962C8B-B14F-4D97-AF65-F5344CB8AC3E}">
        <p14:creationId xmlns:p14="http://schemas.microsoft.com/office/powerpoint/2010/main" val="3525505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5AD2-41A5-4899-11CE-EAF54C58DE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8B6176-8674-98E1-9A18-928DA12692E9}"/>
              </a:ext>
            </a:extLst>
          </p:cNvPr>
          <p:cNvSpPr>
            <a:spLocks noGrp="1"/>
          </p:cNvSpPr>
          <p:nvPr>
            <p:ph idx="1"/>
          </p:nvPr>
        </p:nvSpPr>
        <p:spPr>
          <a:xfrm>
            <a:off x="416560" y="1825625"/>
            <a:ext cx="5882640" cy="4351338"/>
          </a:xfrm>
        </p:spPr>
        <p:txBody>
          <a:bodyPr/>
          <a:lstStyle/>
          <a:p>
            <a:r>
              <a:rPr lang="en-US" dirty="0"/>
              <a:t>Correction factors that increase or decrease a parameter as oxygen gets lower</a:t>
            </a:r>
          </a:p>
          <a:p>
            <a:r>
              <a:rPr lang="en-US" dirty="0"/>
              <a:t>The exponential coefficient determines how strong of an effect hypoxia has on the parameter (how flat or curved the shape is)</a:t>
            </a:r>
          </a:p>
        </p:txBody>
      </p:sp>
      <p:pic>
        <p:nvPicPr>
          <p:cNvPr id="4" name="Picture 3" descr="Diagram&#10;&#10;Description automatically generated">
            <a:extLst>
              <a:ext uri="{FF2B5EF4-FFF2-40B4-BE49-F238E27FC236}">
                <a16:creationId xmlns:a16="http://schemas.microsoft.com/office/drawing/2014/main" id="{3836B3DB-3473-5FD8-5D80-2DF1FCBA547A}"/>
              </a:ext>
            </a:extLst>
          </p:cNvPr>
          <p:cNvPicPr>
            <a:picLocks noChangeAspect="1"/>
          </p:cNvPicPr>
          <p:nvPr/>
        </p:nvPicPr>
        <p:blipFill rotWithShape="1">
          <a:blip r:embed="rId2">
            <a:extLst>
              <a:ext uri="{28A0092B-C50C-407E-A947-70E740481C1C}">
                <a14:useLocalDpi xmlns:a14="http://schemas.microsoft.com/office/drawing/2010/main" val="0"/>
              </a:ext>
            </a:extLst>
          </a:blip>
          <a:srcRect l="7810" t="1119" r="9907" b="5632"/>
          <a:stretch/>
        </p:blipFill>
        <p:spPr bwMode="auto">
          <a:xfrm>
            <a:off x="6299200" y="1963896"/>
            <a:ext cx="5753294" cy="40747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476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A97E-54C2-5E1F-1418-02942A921D43}"/>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FF83DAC9-9647-35B8-624A-0ABDBA5EBE70}"/>
              </a:ext>
            </a:extLst>
          </p:cNvPr>
          <p:cNvGraphicFramePr>
            <a:graphicFrameLocks noGrp="1"/>
          </p:cNvGraphicFramePr>
          <p:nvPr>
            <p:ph idx="1"/>
            <p:extLst>
              <p:ext uri="{D42A27DB-BD31-4B8C-83A1-F6EECF244321}">
                <p14:modId xmlns:p14="http://schemas.microsoft.com/office/powerpoint/2010/main" val="352522582"/>
              </p:ext>
            </p:extLst>
          </p:nvPr>
        </p:nvGraphicFramePr>
        <p:xfrm>
          <a:off x="528320" y="182888"/>
          <a:ext cx="11135360" cy="6482072"/>
        </p:xfrm>
        <a:graphic>
          <a:graphicData uri="http://schemas.openxmlformats.org/drawingml/2006/table">
            <a:tbl>
              <a:tblPr firstRow="1" firstCol="1" bandRow="1">
                <a:tableStyleId>{5C22544A-7EE6-4342-B048-85BDC9FD1C3A}</a:tableStyleId>
              </a:tblPr>
              <a:tblGrid>
                <a:gridCol w="2754028">
                  <a:extLst>
                    <a:ext uri="{9D8B030D-6E8A-4147-A177-3AD203B41FA5}">
                      <a16:colId xmlns:a16="http://schemas.microsoft.com/office/drawing/2014/main" val="3120687852"/>
                    </a:ext>
                  </a:extLst>
                </a:gridCol>
                <a:gridCol w="1942016">
                  <a:extLst>
                    <a:ext uri="{9D8B030D-6E8A-4147-A177-3AD203B41FA5}">
                      <a16:colId xmlns:a16="http://schemas.microsoft.com/office/drawing/2014/main" val="2203573674"/>
                    </a:ext>
                  </a:extLst>
                </a:gridCol>
                <a:gridCol w="2861918">
                  <a:extLst>
                    <a:ext uri="{9D8B030D-6E8A-4147-A177-3AD203B41FA5}">
                      <a16:colId xmlns:a16="http://schemas.microsoft.com/office/drawing/2014/main" val="1155612826"/>
                    </a:ext>
                  </a:extLst>
                </a:gridCol>
                <a:gridCol w="1124325">
                  <a:extLst>
                    <a:ext uri="{9D8B030D-6E8A-4147-A177-3AD203B41FA5}">
                      <a16:colId xmlns:a16="http://schemas.microsoft.com/office/drawing/2014/main" val="3484644902"/>
                    </a:ext>
                  </a:extLst>
                </a:gridCol>
                <a:gridCol w="1124325">
                  <a:extLst>
                    <a:ext uri="{9D8B030D-6E8A-4147-A177-3AD203B41FA5}">
                      <a16:colId xmlns:a16="http://schemas.microsoft.com/office/drawing/2014/main" val="1486733200"/>
                    </a:ext>
                  </a:extLst>
                </a:gridCol>
                <a:gridCol w="1328748">
                  <a:extLst>
                    <a:ext uri="{9D8B030D-6E8A-4147-A177-3AD203B41FA5}">
                      <a16:colId xmlns:a16="http://schemas.microsoft.com/office/drawing/2014/main" val="3144957813"/>
                    </a:ext>
                  </a:extLst>
                </a:gridCol>
              </a:tblGrid>
              <a:tr h="617342">
                <a:tc>
                  <a:txBody>
                    <a:bodyPr/>
                    <a:lstStyle/>
                    <a:p>
                      <a:pPr marL="0" marR="0">
                        <a:spcBef>
                          <a:spcPts val="0"/>
                        </a:spcBef>
                        <a:spcAft>
                          <a:spcPts val="0"/>
                        </a:spcAft>
                      </a:pPr>
                      <a:r>
                        <a:rPr lang="en-US" sz="1600" dirty="0">
                          <a:effectLst/>
                        </a:rPr>
                        <a:t>Parameter(s) affected by hypoxia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Correction factor(s)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Estimated Z [95% CI]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ΔAICc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Akaike 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947608"/>
                  </a:ext>
                </a:extLst>
              </a:tr>
              <a:tr h="308670">
                <a:tc>
                  <a:txBody>
                    <a:bodyPr/>
                    <a:lstStyle/>
                    <a:p>
                      <a:pPr marL="0" marR="0">
                        <a:spcBef>
                          <a:spcPts val="0"/>
                        </a:spcBef>
                        <a:spcAft>
                          <a:spcPts val="0"/>
                        </a:spcAft>
                      </a:pPr>
                      <a:r>
                        <a:rPr lang="en-US" sz="1600" dirty="0" err="1">
                          <a:effectLst/>
                        </a:rPr>
                        <a:t>J</a:t>
                      </a:r>
                      <a:r>
                        <a:rPr lang="en-US" sz="1600" baseline="30000" dirty="0" err="1">
                          <a:effectLst/>
                        </a:rPr>
                        <a:t>a</a:t>
                      </a:r>
                      <a:r>
                        <a:rPr lang="en-US" sz="1600" baseline="-25000" dirty="0" err="1">
                          <a:effectLst/>
                        </a:rPr>
                        <a:t>Am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[1.69-2.70]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600.73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1.16e-4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1326106"/>
                  </a:ext>
                </a:extLst>
              </a:tr>
              <a:tr h="308670">
                <a:tc>
                  <a:txBody>
                    <a:bodyPr/>
                    <a:lstStyle/>
                    <a:p>
                      <a:pPr marL="0" marR="0">
                        <a:spcBef>
                          <a:spcPts val="0"/>
                        </a:spcBef>
                        <a:spcAft>
                          <a:spcPts val="0"/>
                        </a:spcAft>
                      </a:pPr>
                      <a:r>
                        <a:rPr lang="en-US" sz="1600" dirty="0" err="1">
                          <a:effectLst/>
                        </a:rPr>
                        <a:t>y</a:t>
                      </a:r>
                      <a:r>
                        <a:rPr lang="en-US" sz="1600" baseline="-25000" dirty="0" err="1">
                          <a:effectLst/>
                        </a:rPr>
                        <a:t>VA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1.48 [1.20-3.21]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602.38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5.07e-5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0642494"/>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r>
                        <a:rPr lang="en-US" sz="1600" baseline="-25000" dirty="0">
                          <a:effectLst/>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0.365 [0.302-0.5178]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599.42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1956530"/>
                  </a:ext>
                </a:extLst>
              </a:tr>
              <a:tr h="308670">
                <a:tc>
                  <a:txBody>
                    <a:bodyPr/>
                    <a:lstStyle/>
                    <a:p>
                      <a:pPr marL="0" marR="0">
                        <a:spcBef>
                          <a:spcPts val="0"/>
                        </a:spcBef>
                        <a:spcAft>
                          <a:spcPts val="0"/>
                        </a:spcAft>
                      </a:pPr>
                      <a:r>
                        <a:rPr lang="en-US" sz="1600">
                          <a:effectLst/>
                        </a:rPr>
                        <a:t>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0.626 [0.435-0.992]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585.76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4067915"/>
                  </a:ext>
                </a:extLst>
              </a:tr>
              <a:tr h="308670">
                <a:tc>
                  <a:txBody>
                    <a:bodyPr/>
                    <a:lstStyle/>
                    <a:p>
                      <a:pPr marL="0" marR="0">
                        <a:spcBef>
                          <a:spcPts val="0"/>
                        </a:spcBef>
                        <a:spcAft>
                          <a:spcPts val="0"/>
                        </a:spcAft>
                      </a:pPr>
                      <a:r>
                        <a:rPr lang="en-US" sz="1600">
                          <a:effectLst/>
                        </a:rPr>
                        <a:t>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0.303 [0.201-0.492]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575.06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432958"/>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1.72 [1.72-2.69]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600.65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1.20e-4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57292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1.47 [1.22-3.08]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17.58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5.46e-5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367351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0.520 [0.374-0.851]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582.83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52156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590.30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0.0213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6261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[1.20-1.78]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589.29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4.64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0.0353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702856"/>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0.354 [0.299-0.448]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568.13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72771"/>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[1.69-2.25]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595.45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0.00162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64198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1.34 [1.20-1.98]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594.67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0.00239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782911"/>
                  </a:ext>
                </a:extLst>
              </a:tr>
              <a:tr h="308670">
                <a:tc>
                  <a:txBody>
                    <a:bodyPr/>
                    <a:lstStyle/>
                    <a:p>
                      <a:pPr marL="0" marR="0">
                        <a:spcBef>
                          <a:spcPts val="0"/>
                        </a:spcBef>
                        <a:spcAft>
                          <a:spcPts val="0"/>
                        </a:spcAft>
                      </a:pPr>
                      <a:r>
                        <a:rPr lang="en-US" sz="1600">
                          <a:effectLst/>
                        </a:rPr>
                        <a:t>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0.766 [0.543-1.15]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847003"/>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0.126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533920"/>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 [1.20-1.76]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45825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0.712 [0.482-1.09]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578.82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16222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1.72 [1.72-2.04]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0.119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14262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[1.22-1.75]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584.65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0.359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9517243"/>
                  </a:ext>
                </a:extLst>
              </a:tr>
            </a:tbl>
          </a:graphicData>
        </a:graphic>
      </p:graphicFrame>
    </p:spTree>
    <p:extLst>
      <p:ext uri="{BB962C8B-B14F-4D97-AF65-F5344CB8AC3E}">
        <p14:creationId xmlns:p14="http://schemas.microsoft.com/office/powerpoint/2010/main" val="72071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lstStyle/>
          <a:p>
            <a:r>
              <a:rPr lang="en-US" dirty="0"/>
              <a:t>Best fit applies correction factors to:</a:t>
            </a:r>
          </a:p>
          <a:p>
            <a:pPr lvl="1"/>
            <a:r>
              <a:rPr lang="en-US" dirty="0"/>
              <a:t>Conversion efficiency of assimilates to growth</a:t>
            </a:r>
          </a:p>
          <a:p>
            <a:pPr lvl="1"/>
            <a:r>
              <a:rPr lang="en-US" dirty="0"/>
              <a:t>Pre- and post-hatch survival</a:t>
            </a:r>
          </a:p>
          <a:p>
            <a:pPr lvl="1"/>
            <a:endParaRPr lang="en-US" dirty="0"/>
          </a:p>
          <a:p>
            <a:r>
              <a:rPr lang="en-US" dirty="0"/>
              <a:t>Conversion efficiency alone has some effect on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5448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lstStyle/>
          <a:p>
            <a:r>
              <a:rPr lang="en-US" dirty="0"/>
              <a:t>Best fit applies correction factors to:</a:t>
            </a:r>
          </a:p>
          <a:p>
            <a:pPr lvl="1"/>
            <a:r>
              <a:rPr lang="en-US" dirty="0"/>
              <a:t>Conversion efficiency of assimilates to growth</a:t>
            </a:r>
          </a:p>
          <a:p>
            <a:pPr lvl="1"/>
            <a:r>
              <a:rPr lang="en-US" dirty="0"/>
              <a:t>Pre- and post-hatch survival</a:t>
            </a:r>
          </a:p>
          <a:p>
            <a:pPr lvl="1"/>
            <a:endParaRPr lang="en-US" dirty="0"/>
          </a:p>
          <a:p>
            <a:r>
              <a:rPr lang="en-US" b="1" dirty="0"/>
              <a:t>Conversion efficiency alone has some effect on total length, hatch timing, and survival</a:t>
            </a:r>
          </a:p>
        </p:txBody>
      </p:sp>
      <p:pic>
        <p:nvPicPr>
          <p:cNvPr id="8" name="Picture 7" descr="Chart&#10;&#10;Description automatically generated">
            <a:extLst>
              <a:ext uri="{FF2B5EF4-FFF2-40B4-BE49-F238E27FC236}">
                <a16:creationId xmlns:a16="http://schemas.microsoft.com/office/drawing/2014/main" id="{E9D9DE55-55BD-4BE8-5621-E83791886903}"/>
              </a:ext>
            </a:extLst>
          </p:cNvPr>
          <p:cNvPicPr>
            <a:picLocks noChangeAspect="1"/>
          </p:cNvPicPr>
          <p:nvPr/>
        </p:nvPicPr>
        <p:blipFill rotWithShape="1">
          <a:blip r:embed="rId2">
            <a:extLst>
              <a:ext uri="{28A0092B-C50C-407E-A947-70E740481C1C}">
                <a14:useLocalDpi xmlns:a14="http://schemas.microsoft.com/office/drawing/2010/main" val="0"/>
              </a:ext>
            </a:extLst>
          </a:blip>
          <a:srcRect l="1961" t="-147" r="2750" b="1925"/>
          <a:stretch/>
        </p:blipFill>
        <p:spPr>
          <a:xfrm>
            <a:off x="5750559" y="161498"/>
            <a:ext cx="5943601" cy="6535003"/>
          </a:xfrm>
          <a:prstGeom prst="rect">
            <a:avLst/>
          </a:prstGeom>
          <a:ln w="28575">
            <a:solidFill>
              <a:schemeClr val="accent1"/>
            </a:solidFill>
          </a:ln>
        </p:spPr>
      </p:pic>
      <p:sp>
        <p:nvSpPr>
          <p:cNvPr id="9" name="TextBox 8">
            <a:extLst>
              <a:ext uri="{FF2B5EF4-FFF2-40B4-BE49-F238E27FC236}">
                <a16:creationId xmlns:a16="http://schemas.microsoft.com/office/drawing/2014/main" id="{635C6C22-60A7-C14A-3FBC-017D233093C3}"/>
              </a:ext>
            </a:extLst>
          </p:cNvPr>
          <p:cNvSpPr txBox="1"/>
          <p:nvPr/>
        </p:nvSpPr>
        <p:spPr>
          <a:xfrm>
            <a:off x="5750559" y="161498"/>
            <a:ext cx="5943601" cy="369332"/>
          </a:xfrm>
          <a:prstGeom prst="rect">
            <a:avLst/>
          </a:prstGeom>
          <a:noFill/>
        </p:spPr>
        <p:txBody>
          <a:bodyPr wrap="square" rtlCol="0">
            <a:spAutoFit/>
          </a:bodyPr>
          <a:lstStyle/>
          <a:p>
            <a:r>
              <a:rPr lang="en-US" dirty="0">
                <a:solidFill>
                  <a:schemeClr val="tx2">
                    <a:lumMod val="10000"/>
                  </a:schemeClr>
                </a:solidFill>
              </a:rPr>
              <a:t>Applying correction factor to conversion efficiency only</a:t>
            </a:r>
          </a:p>
        </p:txBody>
      </p:sp>
    </p:spTree>
    <p:extLst>
      <p:ext uri="{BB962C8B-B14F-4D97-AF65-F5344CB8AC3E}">
        <p14:creationId xmlns:p14="http://schemas.microsoft.com/office/powerpoint/2010/main" val="2691423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72A-D806-9867-C503-12FFC50AEFBE}"/>
              </a:ext>
            </a:extLst>
          </p:cNvPr>
          <p:cNvSpPr>
            <a:spLocks noGrp="1"/>
          </p:cNvSpPr>
          <p:nvPr>
            <p:ph type="title"/>
          </p:nvPr>
        </p:nvSpPr>
        <p:spPr/>
        <p:txBody>
          <a:bodyPr/>
          <a:lstStyle/>
          <a:p>
            <a:r>
              <a:rPr lang="en-US" dirty="0"/>
              <a:t>Calculated parameter values at each oxygen level</a:t>
            </a:r>
          </a:p>
        </p:txBody>
      </p:sp>
      <p:graphicFrame>
        <p:nvGraphicFramePr>
          <p:cNvPr id="4" name="Content Placeholder 3">
            <a:extLst>
              <a:ext uri="{FF2B5EF4-FFF2-40B4-BE49-F238E27FC236}">
                <a16:creationId xmlns:a16="http://schemas.microsoft.com/office/drawing/2014/main" id="{F0371CAF-927D-4597-21A2-02288F61DD3E}"/>
              </a:ext>
            </a:extLst>
          </p:cNvPr>
          <p:cNvGraphicFramePr>
            <a:graphicFrameLocks noGrp="1"/>
          </p:cNvGraphicFramePr>
          <p:nvPr>
            <p:ph idx="1"/>
            <p:extLst>
              <p:ext uri="{D42A27DB-BD31-4B8C-83A1-F6EECF244321}">
                <p14:modId xmlns:p14="http://schemas.microsoft.com/office/powerpoint/2010/main" val="2557673756"/>
              </p:ext>
            </p:extLst>
          </p:nvPr>
        </p:nvGraphicFramePr>
        <p:xfrm>
          <a:off x="1158240" y="2331720"/>
          <a:ext cx="9875520" cy="2194560"/>
        </p:xfrm>
        <a:graphic>
          <a:graphicData uri="http://schemas.openxmlformats.org/drawingml/2006/table">
            <a:tbl>
              <a:tblPr firstRow="1" firstCol="1" bandRow="1">
                <a:tableStyleId>{5C22544A-7EE6-4342-B048-85BDC9FD1C3A}</a:tableStyleId>
              </a:tblPr>
              <a:tblGrid>
                <a:gridCol w="1975104">
                  <a:extLst>
                    <a:ext uri="{9D8B030D-6E8A-4147-A177-3AD203B41FA5}">
                      <a16:colId xmlns:a16="http://schemas.microsoft.com/office/drawing/2014/main" val="3381653883"/>
                    </a:ext>
                  </a:extLst>
                </a:gridCol>
                <a:gridCol w="1975104">
                  <a:extLst>
                    <a:ext uri="{9D8B030D-6E8A-4147-A177-3AD203B41FA5}">
                      <a16:colId xmlns:a16="http://schemas.microsoft.com/office/drawing/2014/main" val="3737845502"/>
                    </a:ext>
                  </a:extLst>
                </a:gridCol>
                <a:gridCol w="1975104">
                  <a:extLst>
                    <a:ext uri="{9D8B030D-6E8A-4147-A177-3AD203B41FA5}">
                      <a16:colId xmlns:a16="http://schemas.microsoft.com/office/drawing/2014/main" val="2529538331"/>
                    </a:ext>
                  </a:extLst>
                </a:gridCol>
                <a:gridCol w="1975104">
                  <a:extLst>
                    <a:ext uri="{9D8B030D-6E8A-4147-A177-3AD203B41FA5}">
                      <a16:colId xmlns:a16="http://schemas.microsoft.com/office/drawing/2014/main" val="1503642343"/>
                    </a:ext>
                  </a:extLst>
                </a:gridCol>
                <a:gridCol w="1975104">
                  <a:extLst>
                    <a:ext uri="{9D8B030D-6E8A-4147-A177-3AD203B41FA5}">
                      <a16:colId xmlns:a16="http://schemas.microsoft.com/office/drawing/2014/main" val="3145431411"/>
                    </a:ext>
                  </a:extLst>
                </a:gridCol>
              </a:tblGrid>
              <a:tr h="0">
                <a:tc rowSpan="2">
                  <a:txBody>
                    <a:bodyPr/>
                    <a:lstStyle/>
                    <a:p>
                      <a:pPr marL="0" marR="0">
                        <a:lnSpc>
                          <a:spcPct val="100000"/>
                        </a:lnSpc>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4">
                  <a:txBody>
                    <a:bodyPr/>
                    <a:lstStyle/>
                    <a:p>
                      <a:pPr marL="0" marR="0">
                        <a:lnSpc>
                          <a:spcPct val="100000"/>
                        </a:lnSpc>
                        <a:spcBef>
                          <a:spcPts val="0"/>
                        </a:spcBef>
                        <a:spcAft>
                          <a:spcPts val="0"/>
                        </a:spcAft>
                      </a:pPr>
                      <a:r>
                        <a:rPr lang="en-US" sz="1800">
                          <a:effectLst/>
                        </a:rPr>
                        <a:t>Product of correction factor and initial parameter value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768761"/>
                  </a:ext>
                </a:extLst>
              </a:tr>
              <a:tr h="0">
                <a:tc vMerge="1">
                  <a:txBody>
                    <a:bodyPr/>
                    <a:lstStyle/>
                    <a:p>
                      <a:endParaRPr lang="en-US"/>
                    </a:p>
                  </a:txBody>
                  <a:tcPr/>
                </a:tc>
                <a:tc>
                  <a:txBody>
                    <a:bodyPr/>
                    <a:lstStyle/>
                    <a:p>
                      <a:pPr marL="0" marR="0">
                        <a:lnSpc>
                          <a:spcPct val="100000"/>
                        </a:lnSpc>
                        <a:spcBef>
                          <a:spcPts val="0"/>
                        </a:spcBef>
                        <a:spcAft>
                          <a:spcPts val="0"/>
                        </a:spcAft>
                      </a:pPr>
                      <a:r>
                        <a:rPr lang="en-US" sz="1800" b="1" dirty="0">
                          <a:effectLst/>
                        </a:rPr>
                        <a:t>7.7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4.2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3.1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2.7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61315"/>
                  </a:ext>
                </a:extLst>
              </a:tr>
              <a:tr h="0">
                <a:tc>
                  <a:txBody>
                    <a:bodyPr/>
                    <a:lstStyle/>
                    <a:p>
                      <a:pPr marL="0" marR="0">
                        <a:lnSpc>
                          <a:spcPct val="100000"/>
                        </a:lnSpc>
                        <a:spcBef>
                          <a:spcPts val="0"/>
                        </a:spcBef>
                        <a:spcAft>
                          <a:spcPts val="0"/>
                        </a:spcAft>
                      </a:pPr>
                      <a:r>
                        <a:rPr lang="en-US" sz="1800" dirty="0">
                          <a:effectLst/>
                        </a:rPr>
                        <a:t>Conversion efficiency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0.364 </a:t>
                      </a:r>
                    </a:p>
                  </a:txBody>
                  <a:tcPr marL="68580" marR="68580" marT="0" marB="0"/>
                </a:tc>
                <a:tc>
                  <a:txBody>
                    <a:bodyPr/>
                    <a:lstStyle/>
                    <a:p>
                      <a:pPr marL="0" marR="0">
                        <a:lnSpc>
                          <a:spcPct val="100000"/>
                        </a:lnSpc>
                        <a:spcBef>
                          <a:spcPts val="0"/>
                        </a:spcBef>
                        <a:spcAft>
                          <a:spcPts val="0"/>
                        </a:spcAft>
                      </a:pPr>
                      <a:r>
                        <a:rPr lang="en-US" sz="1800" dirty="0">
                          <a:effectLst/>
                        </a:rPr>
                        <a:t>0.343 </a:t>
                      </a:r>
                    </a:p>
                  </a:txBody>
                  <a:tcPr marL="68580" marR="68580" marT="0" marB="0"/>
                </a:tc>
                <a:tc>
                  <a:txBody>
                    <a:bodyPr/>
                    <a:lstStyle/>
                    <a:p>
                      <a:pPr marL="0" marR="0">
                        <a:lnSpc>
                          <a:spcPct val="100000"/>
                        </a:lnSpc>
                        <a:spcBef>
                          <a:spcPts val="0"/>
                        </a:spcBef>
                        <a:spcAft>
                          <a:spcPts val="0"/>
                        </a:spcAft>
                      </a:pPr>
                      <a:r>
                        <a:rPr lang="en-US" sz="1800" dirty="0">
                          <a:effectLst/>
                        </a:rPr>
                        <a:t>0.274 </a:t>
                      </a:r>
                    </a:p>
                  </a:txBody>
                  <a:tcPr marL="68580" marR="68580" marT="0" marB="0"/>
                </a:tc>
                <a:tc>
                  <a:txBody>
                    <a:bodyPr/>
                    <a:lstStyle/>
                    <a:p>
                      <a:pPr marL="0" marR="0">
                        <a:lnSpc>
                          <a:spcPct val="100000"/>
                        </a:lnSpc>
                        <a:spcBef>
                          <a:spcPts val="0"/>
                        </a:spcBef>
                        <a:spcAft>
                          <a:spcPts val="0"/>
                        </a:spcAft>
                      </a:pPr>
                      <a:r>
                        <a:rPr lang="en-US" sz="1800" dirty="0">
                          <a:effectLst/>
                        </a:rPr>
                        <a:t>0.211 </a:t>
                      </a:r>
                    </a:p>
                  </a:txBody>
                  <a:tcPr marL="68580" marR="68580" marT="0" marB="0"/>
                </a:tc>
                <a:extLst>
                  <a:ext uri="{0D108BD9-81ED-4DB2-BD59-A6C34878D82A}">
                    <a16:rowId xmlns:a16="http://schemas.microsoft.com/office/drawing/2014/main" val="962021129"/>
                  </a:ext>
                </a:extLst>
              </a:tr>
              <a:tr h="0">
                <a:tc>
                  <a:txBody>
                    <a:bodyPr/>
                    <a:lstStyle/>
                    <a:p>
                      <a:pPr marL="0" marR="0">
                        <a:lnSpc>
                          <a:spcPct val="100000"/>
                        </a:lnSpc>
                        <a:spcBef>
                          <a:spcPts val="0"/>
                        </a:spcBef>
                        <a:spcAft>
                          <a:spcPts val="0"/>
                        </a:spcAft>
                      </a:pPr>
                      <a:r>
                        <a:rPr lang="en-US" sz="1800" dirty="0">
                          <a:effectLst/>
                        </a:rPr>
                        <a:t>Pre-hatch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0.175 </a:t>
                      </a:r>
                    </a:p>
                  </a:txBody>
                  <a:tcPr marL="68580" marR="68580" marT="0" marB="0"/>
                </a:tc>
                <a:tc>
                  <a:txBody>
                    <a:bodyPr/>
                    <a:lstStyle/>
                    <a:p>
                      <a:pPr marL="0" marR="0">
                        <a:lnSpc>
                          <a:spcPct val="100000"/>
                        </a:lnSpc>
                        <a:spcBef>
                          <a:spcPts val="0"/>
                        </a:spcBef>
                        <a:spcAft>
                          <a:spcPts val="0"/>
                        </a:spcAft>
                      </a:pPr>
                      <a:r>
                        <a:rPr lang="en-US" sz="1800" dirty="0">
                          <a:effectLst/>
                        </a:rPr>
                        <a:t>0.186 </a:t>
                      </a:r>
                    </a:p>
                  </a:txBody>
                  <a:tcPr marL="68580" marR="68580" marT="0" marB="0"/>
                </a:tc>
                <a:tc>
                  <a:txBody>
                    <a:bodyPr/>
                    <a:lstStyle/>
                    <a:p>
                      <a:pPr marL="0" marR="0">
                        <a:lnSpc>
                          <a:spcPct val="100000"/>
                        </a:lnSpc>
                        <a:spcBef>
                          <a:spcPts val="0"/>
                        </a:spcBef>
                        <a:spcAft>
                          <a:spcPts val="0"/>
                        </a:spcAft>
                      </a:pPr>
                      <a:r>
                        <a:rPr lang="en-US" sz="1800" dirty="0">
                          <a:effectLst/>
                        </a:rPr>
                        <a:t>0.234 </a:t>
                      </a:r>
                    </a:p>
                  </a:txBody>
                  <a:tcPr marL="68580" marR="68580" marT="0" marB="0"/>
                </a:tc>
                <a:tc>
                  <a:txBody>
                    <a:bodyPr/>
                    <a:lstStyle/>
                    <a:p>
                      <a:pPr marL="0" marR="0">
                        <a:lnSpc>
                          <a:spcPct val="100000"/>
                        </a:lnSpc>
                        <a:spcBef>
                          <a:spcPts val="0"/>
                        </a:spcBef>
                        <a:spcAft>
                          <a:spcPts val="0"/>
                        </a:spcAft>
                      </a:pPr>
                      <a:r>
                        <a:rPr lang="en-US" sz="1800" dirty="0">
                          <a:effectLst/>
                        </a:rPr>
                        <a:t>0.303 </a:t>
                      </a:r>
                    </a:p>
                  </a:txBody>
                  <a:tcPr marL="68580" marR="68580" marT="0" marB="0"/>
                </a:tc>
                <a:extLst>
                  <a:ext uri="{0D108BD9-81ED-4DB2-BD59-A6C34878D82A}">
                    <a16:rowId xmlns:a16="http://schemas.microsoft.com/office/drawing/2014/main" val="4248954843"/>
                  </a:ext>
                </a:extLst>
              </a:tr>
              <a:tr h="0">
                <a:tc>
                  <a:txBody>
                    <a:bodyPr/>
                    <a:lstStyle/>
                    <a:p>
                      <a:pPr marL="0" marR="0">
                        <a:lnSpc>
                          <a:spcPct val="100000"/>
                        </a:lnSpc>
                        <a:spcBef>
                          <a:spcPts val="0"/>
                        </a:spcBef>
                        <a:spcAft>
                          <a:spcPts val="0"/>
                        </a:spcAft>
                      </a:pPr>
                      <a:r>
                        <a:rPr lang="en-US" sz="1800" dirty="0">
                          <a:effectLst/>
                        </a:rPr>
                        <a:t>Post-hatch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0.0807 </a:t>
                      </a:r>
                    </a:p>
                  </a:txBody>
                  <a:tcPr marL="68580" marR="68580" marT="0" marB="0"/>
                </a:tc>
                <a:tc>
                  <a:txBody>
                    <a:bodyPr/>
                    <a:lstStyle/>
                    <a:p>
                      <a:pPr marL="0" marR="0">
                        <a:lnSpc>
                          <a:spcPct val="100000"/>
                        </a:lnSpc>
                        <a:spcBef>
                          <a:spcPts val="0"/>
                        </a:spcBef>
                        <a:spcAft>
                          <a:spcPts val="0"/>
                        </a:spcAft>
                      </a:pPr>
                      <a:r>
                        <a:rPr lang="en-US" sz="1800" dirty="0">
                          <a:effectLst/>
                        </a:rPr>
                        <a:t>0.0856 </a:t>
                      </a:r>
                    </a:p>
                  </a:txBody>
                  <a:tcPr marL="68580" marR="68580" marT="0" marB="0"/>
                </a:tc>
                <a:tc>
                  <a:txBody>
                    <a:bodyPr/>
                    <a:lstStyle/>
                    <a:p>
                      <a:pPr marL="0" marR="0">
                        <a:lnSpc>
                          <a:spcPct val="100000"/>
                        </a:lnSpc>
                        <a:spcBef>
                          <a:spcPts val="0"/>
                        </a:spcBef>
                        <a:spcAft>
                          <a:spcPts val="0"/>
                        </a:spcAft>
                      </a:pPr>
                      <a:r>
                        <a:rPr lang="en-US" sz="1800" dirty="0">
                          <a:effectLst/>
                        </a:rPr>
                        <a:t>0.107 </a:t>
                      </a:r>
                    </a:p>
                  </a:txBody>
                  <a:tcPr marL="68580" marR="68580" marT="0" marB="0"/>
                </a:tc>
                <a:tc>
                  <a:txBody>
                    <a:bodyPr/>
                    <a:lstStyle/>
                    <a:p>
                      <a:pPr marL="0" marR="0">
                        <a:lnSpc>
                          <a:spcPct val="100000"/>
                        </a:lnSpc>
                        <a:spcBef>
                          <a:spcPts val="0"/>
                        </a:spcBef>
                        <a:spcAft>
                          <a:spcPts val="0"/>
                        </a:spcAft>
                      </a:pPr>
                      <a:r>
                        <a:rPr lang="en-US" sz="1800" dirty="0">
                          <a:effectLst/>
                        </a:rPr>
                        <a:t>0.139 </a:t>
                      </a:r>
                    </a:p>
                  </a:txBody>
                  <a:tcPr marL="68580" marR="68580" marT="0" marB="0"/>
                </a:tc>
                <a:extLst>
                  <a:ext uri="{0D108BD9-81ED-4DB2-BD59-A6C34878D82A}">
                    <a16:rowId xmlns:a16="http://schemas.microsoft.com/office/drawing/2014/main" val="982343804"/>
                  </a:ext>
                </a:extLst>
              </a:tr>
            </a:tbl>
          </a:graphicData>
        </a:graphic>
      </p:graphicFrame>
    </p:spTree>
    <p:extLst>
      <p:ext uri="{BB962C8B-B14F-4D97-AF65-F5344CB8AC3E}">
        <p14:creationId xmlns:p14="http://schemas.microsoft.com/office/powerpoint/2010/main" val="350999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364803" y="2112052"/>
            <a:ext cx="4746477" cy="3961088"/>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11" y="104302"/>
            <a:ext cx="10680979" cy="1143000"/>
          </a:xfrm>
        </p:spPr>
        <p:txBody>
          <a:bodyPr>
            <a:normAutofit fontScale="90000"/>
          </a:bodyPr>
          <a:lstStyle/>
          <a:p>
            <a:pPr algn="ctr"/>
            <a:r>
              <a:rPr lang="en-US" dirty="0">
                <a:latin typeface="Franklin Gothic Book" panose="020B0503020102020204" pitchFamily="34" charset="0"/>
              </a:rPr>
              <a:t>Conditions are even more severe in estuaries, where young silversides live</a:t>
            </a:r>
          </a:p>
        </p:txBody>
      </p:sp>
      <p:pic>
        <p:nvPicPr>
          <p:cNvPr id="15" name="Picture 14">
            <a:extLst>
              <a:ext uri="{FF2B5EF4-FFF2-40B4-BE49-F238E27FC236}">
                <a16:creationId xmlns:a16="http://schemas.microsoft.com/office/drawing/2014/main" id="{0B889A89-9362-765C-5F88-D8FABDE76616}"/>
              </a:ext>
            </a:extLst>
          </p:cNvPr>
          <p:cNvPicPr>
            <a:picLocks noChangeAspect="1"/>
          </p:cNvPicPr>
          <p:nvPr/>
        </p:nvPicPr>
        <p:blipFill>
          <a:blip r:embed="rId3"/>
          <a:stretch>
            <a:fillRect/>
          </a:stretch>
        </p:blipFill>
        <p:spPr>
          <a:xfrm>
            <a:off x="728252" y="5800611"/>
            <a:ext cx="3908244" cy="178549"/>
          </a:xfrm>
          <a:prstGeom prst="rect">
            <a:avLst/>
          </a:prstGeom>
        </p:spPr>
      </p:pic>
      <p:sp>
        <p:nvSpPr>
          <p:cNvPr id="13" name="Rectangle 12"/>
          <p:cNvSpPr/>
          <p:nvPr/>
        </p:nvSpPr>
        <p:spPr>
          <a:xfrm>
            <a:off x="5547588" y="1637457"/>
            <a:ext cx="66733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Oxygen and pH fluctuate together</a:t>
            </a:r>
          </a:p>
        </p:txBody>
      </p:sp>
      <p:pic>
        <p:nvPicPr>
          <p:cNvPr id="4" name="Picture 3">
            <a:extLst>
              <a:ext uri="{FF2B5EF4-FFF2-40B4-BE49-F238E27FC236}">
                <a16:creationId xmlns:a16="http://schemas.microsoft.com/office/drawing/2014/main" id="{CCE23910-687D-F86B-0CA0-076C9A6A311B}"/>
              </a:ext>
            </a:extLst>
          </p:cNvPr>
          <p:cNvPicPr>
            <a:picLocks noChangeAspect="1"/>
          </p:cNvPicPr>
          <p:nvPr/>
        </p:nvPicPr>
        <p:blipFill rotWithShape="1">
          <a:blip r:embed="rId4"/>
          <a:srcRect t="420" b="-1"/>
          <a:stretch/>
        </p:blipFill>
        <p:spPr>
          <a:xfrm>
            <a:off x="662211" y="2265044"/>
            <a:ext cx="4170104" cy="3576205"/>
          </a:xfrm>
          <a:prstGeom prst="rect">
            <a:avLst/>
          </a:prstGeom>
        </p:spPr>
      </p:pic>
      <p:sp>
        <p:nvSpPr>
          <p:cNvPr id="5" name="TextBox 4">
            <a:extLst>
              <a:ext uri="{FF2B5EF4-FFF2-40B4-BE49-F238E27FC236}">
                <a16:creationId xmlns:a16="http://schemas.microsoft.com/office/drawing/2014/main" id="{887CD51E-D4C4-4C64-3D59-9A2F14983E08}"/>
              </a:ext>
            </a:extLst>
          </p:cNvPr>
          <p:cNvSpPr txBox="1"/>
          <p:nvPr/>
        </p:nvSpPr>
        <p:spPr>
          <a:xfrm>
            <a:off x="464091" y="6177280"/>
            <a:ext cx="1766253" cy="307777"/>
          </a:xfrm>
          <a:prstGeom prst="rect">
            <a:avLst/>
          </a:prstGeom>
          <a:noFill/>
        </p:spPr>
        <p:txBody>
          <a:bodyPr wrap="none" rtlCol="0">
            <a:spAutoFit/>
          </a:bodyPr>
          <a:lstStyle/>
          <a:p>
            <a:r>
              <a:rPr lang="en-US" sz="1400" dirty="0"/>
              <a:t>Wallace et al., 2014</a:t>
            </a:r>
          </a:p>
        </p:txBody>
      </p:sp>
      <p:sp>
        <p:nvSpPr>
          <p:cNvPr id="16" name="TextBox 15">
            <a:extLst>
              <a:ext uri="{FF2B5EF4-FFF2-40B4-BE49-F238E27FC236}">
                <a16:creationId xmlns:a16="http://schemas.microsoft.com/office/drawing/2014/main" id="{610A67E2-7D60-24D7-5B9F-0020D7B3F13E}"/>
              </a:ext>
            </a:extLst>
          </p:cNvPr>
          <p:cNvSpPr txBox="1"/>
          <p:nvPr/>
        </p:nvSpPr>
        <p:spPr>
          <a:xfrm rot="16200000">
            <a:off x="-755029" y="3714578"/>
            <a:ext cx="2660510"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Dissolved oxygen (mg L</a:t>
            </a:r>
            <a:r>
              <a:rPr lang="en-US" sz="1600" baseline="30000" dirty="0">
                <a:solidFill>
                  <a:schemeClr val="tx2">
                    <a:lumMod val="10000"/>
                  </a:schemeClr>
                </a:solidFill>
                <a:latin typeface="Times New Roman" panose="02020603050405020304" pitchFamily="18" charset="0"/>
                <a:cs typeface="Times New Roman" panose="02020603050405020304" pitchFamily="18" charset="0"/>
              </a:rPr>
              <a:t>-1</a:t>
            </a:r>
            <a:r>
              <a:rPr lang="en-US" sz="16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A5721CC5-6D8E-3C60-DC0B-583C3E02854A}"/>
              </a:ext>
            </a:extLst>
          </p:cNvPr>
          <p:cNvSpPr txBox="1"/>
          <p:nvPr/>
        </p:nvSpPr>
        <p:spPr>
          <a:xfrm rot="5400000">
            <a:off x="4702665" y="3876329"/>
            <a:ext cx="558096"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pH</a:t>
            </a:r>
          </a:p>
        </p:txBody>
      </p:sp>
      <p:sp>
        <p:nvSpPr>
          <p:cNvPr id="19" name="Rectangle 18">
            <a:extLst>
              <a:ext uri="{FF2B5EF4-FFF2-40B4-BE49-F238E27FC236}">
                <a16:creationId xmlns:a16="http://schemas.microsoft.com/office/drawing/2014/main" id="{C473596D-CAE3-C084-0106-F8193F95171D}"/>
              </a:ext>
            </a:extLst>
          </p:cNvPr>
          <p:cNvSpPr/>
          <p:nvPr/>
        </p:nvSpPr>
        <p:spPr>
          <a:xfrm>
            <a:off x="5506443" y="2553600"/>
            <a:ext cx="6548001"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Contributing factors:</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Stratification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Community respiration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Particulate organic matter and decomposition</a:t>
            </a:r>
          </a:p>
          <a:p>
            <a:pPr marL="571500" indent="-571500">
              <a:buFont typeface="Arial" panose="020B0604020202020204" pitchFamily="34" charset="0"/>
              <a:buChar char="•"/>
            </a:pPr>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*Fully oxygenated is ~8 mg/L</a:t>
            </a: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*Open ocean pH is ~8.1</a:t>
            </a:r>
          </a:p>
        </p:txBody>
      </p:sp>
    </p:spTree>
    <p:extLst>
      <p:ext uri="{BB962C8B-B14F-4D97-AF65-F5344CB8AC3E}">
        <p14:creationId xmlns:p14="http://schemas.microsoft.com/office/powerpoint/2010/main" val="375728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BEF-6F50-A062-8A3E-95AA8A0A6821}"/>
              </a:ext>
            </a:extLst>
          </p:cNvPr>
          <p:cNvSpPr>
            <a:spLocks noGrp="1"/>
          </p:cNvSpPr>
          <p:nvPr>
            <p:ph type="title"/>
          </p:nvPr>
        </p:nvSpPr>
        <p:spPr/>
        <p:txBody>
          <a:bodyPr/>
          <a:lstStyle/>
          <a:p>
            <a:r>
              <a:rPr lang="en-US" dirty="0"/>
              <a:t>Chapter 4 Conclusions</a:t>
            </a:r>
          </a:p>
        </p:txBody>
      </p:sp>
      <p:sp>
        <p:nvSpPr>
          <p:cNvPr id="3" name="Content Placeholder 2">
            <a:extLst>
              <a:ext uri="{FF2B5EF4-FFF2-40B4-BE49-F238E27FC236}">
                <a16:creationId xmlns:a16="http://schemas.microsoft.com/office/drawing/2014/main" id="{D6D7BEBD-EB6D-64F6-D922-C26F738DB85B}"/>
              </a:ext>
            </a:extLst>
          </p:cNvPr>
          <p:cNvSpPr>
            <a:spLocks noGrp="1"/>
          </p:cNvSpPr>
          <p:nvPr>
            <p:ph idx="1"/>
          </p:nvPr>
        </p:nvSpPr>
        <p:spPr/>
        <p:txBody>
          <a:bodyPr/>
          <a:lstStyle/>
          <a:p>
            <a:r>
              <a:rPr lang="en-US" dirty="0"/>
              <a:t>Reduced conversion efficiency may result from less efficient ATP production by anaerobic metabolism</a:t>
            </a:r>
          </a:p>
          <a:p>
            <a:r>
              <a:rPr lang="en-US" dirty="0"/>
              <a:t>Implications for development, ultimate size, and food needs</a:t>
            </a:r>
          </a:p>
          <a:p>
            <a:r>
              <a:rPr lang="en-US" dirty="0"/>
              <a:t>Mortality parameters – suggest other physiological mechanisms not accounted for by DEB model</a:t>
            </a:r>
          </a:p>
          <a:p>
            <a:r>
              <a:rPr lang="en-US" dirty="0"/>
              <a:t>Maintenance was not a likely mechanism of hypoxia effects</a:t>
            </a:r>
          </a:p>
        </p:txBody>
      </p:sp>
      <p:sp>
        <p:nvSpPr>
          <p:cNvPr id="5" name="TextBox 4">
            <a:extLst>
              <a:ext uri="{FF2B5EF4-FFF2-40B4-BE49-F238E27FC236}">
                <a16:creationId xmlns:a16="http://schemas.microsoft.com/office/drawing/2014/main" id="{27136789-9DFB-F2A7-3A32-33DAE3614B02}"/>
              </a:ext>
            </a:extLst>
          </p:cNvPr>
          <p:cNvSpPr txBox="1"/>
          <p:nvPr/>
        </p:nvSpPr>
        <p:spPr>
          <a:xfrm>
            <a:off x="274321" y="5373101"/>
            <a:ext cx="2915919" cy="923330"/>
          </a:xfrm>
          <a:prstGeom prst="rect">
            <a:avLst/>
          </a:prstGeom>
          <a:solidFill>
            <a:schemeClr val="accent1">
              <a:lumMod val="50000"/>
            </a:schemeClr>
          </a:solidFill>
          <a:ln>
            <a:solidFill>
              <a:schemeClr val="accent1"/>
            </a:solidFill>
          </a:ln>
        </p:spPr>
        <p:txBody>
          <a:bodyPr wrap="square" rtlCol="0">
            <a:spAutoFit/>
          </a:bodyPr>
          <a:lstStyle/>
          <a:p>
            <a:r>
              <a:rPr lang="en-US" dirty="0"/>
              <a:t>Slower differentiation of cells </a:t>
            </a:r>
            <a:r>
              <a:rPr lang="en-US" dirty="0">
                <a:sym typeface="Wingdings" panose="05000000000000000000" pitchFamily="2" charset="2"/>
              </a:rPr>
              <a:t> slower ionocyte and gill development?</a:t>
            </a:r>
            <a:endParaRPr lang="en-US" dirty="0"/>
          </a:p>
        </p:txBody>
      </p:sp>
      <p:pic>
        <p:nvPicPr>
          <p:cNvPr id="6" name="Picture 5">
            <a:extLst>
              <a:ext uri="{FF2B5EF4-FFF2-40B4-BE49-F238E27FC236}">
                <a16:creationId xmlns:a16="http://schemas.microsoft.com/office/drawing/2014/main" id="{B077039B-077C-66C5-9428-8082D7A337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32"/>
          <a:stretch/>
        </p:blipFill>
        <p:spPr>
          <a:xfrm>
            <a:off x="3533560" y="4792023"/>
            <a:ext cx="5290484" cy="1964379"/>
          </a:xfrm>
          <a:prstGeom prst="rect">
            <a:avLst/>
          </a:prstGeom>
          <a:ln w="28575">
            <a:solidFill>
              <a:schemeClr val="accent1"/>
            </a:solidFill>
          </a:ln>
        </p:spPr>
      </p:pic>
      <p:pic>
        <p:nvPicPr>
          <p:cNvPr id="7" name="Picture 6">
            <a:extLst>
              <a:ext uri="{FF2B5EF4-FFF2-40B4-BE49-F238E27FC236}">
                <a16:creationId xmlns:a16="http://schemas.microsoft.com/office/drawing/2014/main" id="{5317BDBC-B33B-0A0B-6DBE-7594B3BF45D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5238"/>
          <a:stretch/>
        </p:blipFill>
        <p:spPr>
          <a:xfrm>
            <a:off x="9063173" y="4822504"/>
            <a:ext cx="2956106" cy="1788163"/>
          </a:xfrm>
          <a:prstGeom prst="rect">
            <a:avLst/>
          </a:prstGeom>
          <a:ln w="28575">
            <a:solidFill>
              <a:schemeClr val="accent1"/>
            </a:solidFill>
          </a:ln>
        </p:spPr>
      </p:pic>
    </p:spTree>
    <p:extLst>
      <p:ext uri="{BB962C8B-B14F-4D97-AF65-F5344CB8AC3E}">
        <p14:creationId xmlns:p14="http://schemas.microsoft.com/office/powerpoint/2010/main" val="547256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01CE-4D0F-CE2B-4C26-30D2339AB0D9}"/>
              </a:ext>
            </a:extLst>
          </p:cNvPr>
          <p:cNvSpPr>
            <a:spLocks noGrp="1"/>
          </p:cNvSpPr>
          <p:nvPr>
            <p:ph type="title"/>
          </p:nvPr>
        </p:nvSpPr>
        <p:spPr/>
        <p:txBody>
          <a:bodyPr/>
          <a:lstStyle/>
          <a:p>
            <a:r>
              <a:rPr lang="en-US" dirty="0"/>
              <a:t>Chapter 4 Next Steps</a:t>
            </a:r>
          </a:p>
        </p:txBody>
      </p:sp>
      <p:sp>
        <p:nvSpPr>
          <p:cNvPr id="3" name="Content Placeholder 2">
            <a:extLst>
              <a:ext uri="{FF2B5EF4-FFF2-40B4-BE49-F238E27FC236}">
                <a16:creationId xmlns:a16="http://schemas.microsoft.com/office/drawing/2014/main" id="{3DF680AE-7FA7-7653-1822-30389556BCD3}"/>
              </a:ext>
            </a:extLst>
          </p:cNvPr>
          <p:cNvSpPr>
            <a:spLocks noGrp="1"/>
          </p:cNvSpPr>
          <p:nvPr>
            <p:ph idx="1"/>
          </p:nvPr>
        </p:nvSpPr>
        <p:spPr/>
        <p:txBody>
          <a:bodyPr/>
          <a:lstStyle/>
          <a:p>
            <a:r>
              <a:rPr lang="en-US" dirty="0"/>
              <a:t>Ocean acidification interaction</a:t>
            </a:r>
          </a:p>
          <a:p>
            <a:r>
              <a:rPr lang="en-US" dirty="0"/>
              <a:t>Apply to population growth</a:t>
            </a:r>
          </a:p>
          <a:p>
            <a:r>
              <a:rPr lang="en-US" i="1" dirty="0"/>
              <a:t>M. menidia</a:t>
            </a:r>
            <a:r>
              <a:rPr lang="en-US" dirty="0"/>
              <a:t> is a model species – apply methods to another species</a:t>
            </a:r>
            <a:endParaRPr lang="en-US" i="1" dirty="0"/>
          </a:p>
        </p:txBody>
      </p:sp>
    </p:spTree>
    <p:extLst>
      <p:ext uri="{BB962C8B-B14F-4D97-AF65-F5344CB8AC3E}">
        <p14:creationId xmlns:p14="http://schemas.microsoft.com/office/powerpoint/2010/main" val="2369362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90435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Stage-specific sensitivity to </a:t>
            </a:r>
            <a:r>
              <a:rPr lang="en-US" b="1" dirty="0"/>
              <a:t>interacting</a:t>
            </a:r>
            <a:r>
              <a:rPr lang="en-US" dirty="0"/>
              <a:t> stressors</a:t>
            </a:r>
          </a:p>
          <a:p>
            <a:r>
              <a:rPr lang="en-US" dirty="0"/>
              <a:t>Variability across experiments – suggests species resilience</a:t>
            </a:r>
          </a:p>
          <a:p>
            <a:endParaRPr lang="en-US" dirty="0"/>
          </a:p>
        </p:txBody>
      </p:sp>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2"/>
          <a:stretch>
            <a:fillRect/>
          </a:stretch>
        </p:blipFill>
        <p:spPr>
          <a:xfrm>
            <a:off x="4644321"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33052"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2976170"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4913214" y="4882090"/>
            <a:ext cx="1305581" cy="32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4494234" y="5758478"/>
            <a:ext cx="1304396" cy="461665"/>
          </a:xfrm>
          <a:prstGeom prst="rect">
            <a:avLst/>
          </a:prstGeom>
          <a:noFill/>
        </p:spPr>
        <p:txBody>
          <a:bodyPr wrap="none" rtlCol="0">
            <a:spAutoFit/>
          </a:bodyPr>
          <a:lstStyle/>
          <a:p>
            <a:r>
              <a:rPr lang="en-US" sz="2400" b="1" dirty="0"/>
              <a:t>Growth</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6606184" y="4873528"/>
            <a:ext cx="1305581" cy="32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076037" y="5661215"/>
            <a:ext cx="2350131" cy="830997"/>
          </a:xfrm>
          <a:prstGeom prst="rect">
            <a:avLst/>
          </a:prstGeom>
          <a:noFill/>
        </p:spPr>
        <p:txBody>
          <a:bodyPr wrap="none" rtlCol="0">
            <a:spAutoFit/>
          </a:bodyPr>
          <a:lstStyle/>
          <a:p>
            <a:r>
              <a:rPr lang="en-US" sz="2400" b="1" dirty="0"/>
              <a:t>Ion exchange, </a:t>
            </a:r>
          </a:p>
          <a:p>
            <a:r>
              <a:rPr lang="en-US" sz="2400" b="1" dirty="0"/>
              <a:t>Metabolism</a:t>
            </a:r>
          </a:p>
        </p:txBody>
      </p:sp>
    </p:spTree>
    <p:extLst>
      <p:ext uri="{BB962C8B-B14F-4D97-AF65-F5344CB8AC3E}">
        <p14:creationId xmlns:p14="http://schemas.microsoft.com/office/powerpoint/2010/main" val="2633741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Stage-specific sensitivity to </a:t>
            </a:r>
            <a:r>
              <a:rPr lang="en-US" b="1" dirty="0"/>
              <a:t>interacting</a:t>
            </a:r>
            <a:r>
              <a:rPr lang="en-US" dirty="0"/>
              <a:t> stressors</a:t>
            </a:r>
          </a:p>
          <a:p>
            <a:r>
              <a:rPr lang="en-US" b="1" dirty="0"/>
              <a:t>Variability</a:t>
            </a:r>
            <a:r>
              <a:rPr lang="en-US" dirty="0"/>
              <a:t> across experiments – suggests species resilience</a:t>
            </a:r>
          </a:p>
          <a:p>
            <a:endParaRPr lang="en-US" dirty="0"/>
          </a:p>
        </p:txBody>
      </p:sp>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2"/>
          <a:stretch>
            <a:fillRect/>
          </a:stretch>
        </p:blipFill>
        <p:spPr>
          <a:xfrm>
            <a:off x="4644321"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33052"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2976170"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4935509" y="4867826"/>
            <a:ext cx="1176957" cy="169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4644321" y="5689155"/>
            <a:ext cx="1117807" cy="400110"/>
          </a:xfrm>
          <a:prstGeom prst="rect">
            <a:avLst/>
          </a:prstGeom>
          <a:noFill/>
        </p:spPr>
        <p:txBody>
          <a:bodyPr wrap="none" rtlCol="0">
            <a:spAutoFit/>
          </a:bodyPr>
          <a:lstStyle/>
          <a:p>
            <a:r>
              <a:rPr lang="en-US" sz="2000" b="1" dirty="0"/>
              <a:t>Growth</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6723164" y="4647437"/>
            <a:ext cx="1502800" cy="72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076037" y="5661215"/>
            <a:ext cx="3076611" cy="1077218"/>
          </a:xfrm>
          <a:prstGeom prst="rect">
            <a:avLst/>
          </a:prstGeom>
          <a:noFill/>
        </p:spPr>
        <p:txBody>
          <a:bodyPr wrap="none" rtlCol="0">
            <a:spAutoFit/>
          </a:bodyPr>
          <a:lstStyle/>
          <a:p>
            <a:r>
              <a:rPr lang="en-US" sz="3200" b="1" dirty="0"/>
              <a:t>Ion exchange, </a:t>
            </a:r>
          </a:p>
          <a:p>
            <a:r>
              <a:rPr lang="en-US" sz="3200" b="1" dirty="0"/>
              <a:t>Metabolism</a:t>
            </a:r>
          </a:p>
        </p:txBody>
      </p:sp>
    </p:spTree>
    <p:extLst>
      <p:ext uri="{BB962C8B-B14F-4D97-AF65-F5344CB8AC3E}">
        <p14:creationId xmlns:p14="http://schemas.microsoft.com/office/powerpoint/2010/main" val="149494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Highly variable environment may prepare silversides for environmental change</a:t>
            </a:r>
          </a:p>
          <a:p>
            <a:r>
              <a:rPr lang="en-US" dirty="0"/>
              <a:t>E.g. larval hypoxia sensitivity (</a:t>
            </a:r>
            <a:r>
              <a:rPr lang="en-US" i="1" dirty="0" err="1"/>
              <a:t>P</a:t>
            </a:r>
            <a:r>
              <a:rPr lang="en-US" baseline="-25000" dirty="0" err="1"/>
              <a:t>crit</a:t>
            </a:r>
            <a:r>
              <a:rPr lang="en-US" dirty="0"/>
              <a:t>) </a:t>
            </a:r>
            <a:r>
              <a:rPr lang="en-US" b="1" dirty="0"/>
              <a:t>decreased </a:t>
            </a:r>
            <a:r>
              <a:rPr lang="en-US" dirty="0"/>
              <a:t>under high CO</a:t>
            </a:r>
            <a:r>
              <a:rPr lang="en-US" baseline="-25000" dirty="0"/>
              <a:t>2</a:t>
            </a:r>
            <a:endParaRPr lang="en-US" dirty="0"/>
          </a:p>
          <a:p>
            <a:pPr lvl="1"/>
            <a:r>
              <a:rPr lang="en-US" dirty="0"/>
              <a:t>Maintenance not a likely hypoxia mechanism – OA and hypoxia wouldn’t be simultaneously demanding energy from the same flux</a:t>
            </a:r>
          </a:p>
          <a:p>
            <a:endParaRPr lang="en-US" dirty="0"/>
          </a:p>
        </p:txBody>
      </p:sp>
    </p:spTree>
    <p:extLst>
      <p:ext uri="{BB962C8B-B14F-4D97-AF65-F5344CB8AC3E}">
        <p14:creationId xmlns:p14="http://schemas.microsoft.com/office/powerpoint/2010/main" val="201948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D96-C45B-566D-6F90-DE33143E054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27BF598-8E67-6792-DFF2-96E6521AA944}"/>
              </a:ext>
            </a:extLst>
          </p:cNvPr>
          <p:cNvSpPr>
            <a:spLocks noGrp="1"/>
          </p:cNvSpPr>
          <p:nvPr>
            <p:ph idx="1"/>
          </p:nvPr>
        </p:nvSpPr>
        <p:spPr/>
        <p:txBody>
          <a:bodyPr/>
          <a:lstStyle/>
          <a:p>
            <a:r>
              <a:rPr lang="en-US" dirty="0"/>
              <a:t>Use DEB model to combine stressors and additional levels</a:t>
            </a:r>
          </a:p>
          <a:p>
            <a:r>
              <a:rPr lang="en-US" dirty="0"/>
              <a:t>Model population growth rate </a:t>
            </a:r>
          </a:p>
          <a:p>
            <a:r>
              <a:rPr lang="en-US" dirty="0"/>
              <a:t>Identify locations of greatly intensifying stressors</a:t>
            </a:r>
          </a:p>
          <a:p>
            <a:pPr lvl="1"/>
            <a:r>
              <a:rPr lang="en-US" dirty="0"/>
              <a:t>Competitive advantage for silversides?</a:t>
            </a:r>
          </a:p>
          <a:p>
            <a:pPr lvl="1"/>
            <a:r>
              <a:rPr lang="en-US" dirty="0"/>
              <a:t>Slower growth </a:t>
            </a:r>
            <a:r>
              <a:rPr lang="en-US" dirty="0">
                <a:sym typeface="Wingdings" panose="05000000000000000000" pitchFamily="2" charset="2"/>
              </a:rPr>
              <a:t> greater risk of predation</a:t>
            </a:r>
            <a:endParaRPr lang="en-US" dirty="0"/>
          </a:p>
          <a:p>
            <a:pPr lvl="1"/>
            <a:r>
              <a:rPr lang="en-US" dirty="0"/>
              <a:t>Ecosystem level implications – food for higher trophic levels</a:t>
            </a:r>
          </a:p>
        </p:txBody>
      </p:sp>
    </p:spTree>
    <p:extLst>
      <p:ext uri="{BB962C8B-B14F-4D97-AF65-F5344CB8AC3E}">
        <p14:creationId xmlns:p14="http://schemas.microsoft.com/office/powerpoint/2010/main" val="839611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987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101600" y="1753236"/>
            <a:ext cx="12009120" cy="351516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2991" y="5623363"/>
            <a:ext cx="11343190"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Summer conditions exceed projections for global change</a:t>
            </a:r>
          </a:p>
        </p:txBody>
      </p:sp>
      <p:sp>
        <p:nvSpPr>
          <p:cNvPr id="5" name="TextBox 4">
            <a:extLst>
              <a:ext uri="{FF2B5EF4-FFF2-40B4-BE49-F238E27FC236}">
                <a16:creationId xmlns:a16="http://schemas.microsoft.com/office/drawing/2014/main" id="{887CD51E-D4C4-4C64-3D59-9A2F14983E08}"/>
              </a:ext>
            </a:extLst>
          </p:cNvPr>
          <p:cNvSpPr txBox="1"/>
          <p:nvPr/>
        </p:nvSpPr>
        <p:spPr>
          <a:xfrm>
            <a:off x="219359" y="5268399"/>
            <a:ext cx="1900970" cy="307777"/>
          </a:xfrm>
          <a:prstGeom prst="rect">
            <a:avLst/>
          </a:prstGeom>
          <a:noFill/>
        </p:spPr>
        <p:txBody>
          <a:bodyPr wrap="none" rtlCol="0">
            <a:spAutoFit/>
          </a:bodyPr>
          <a:lstStyle/>
          <a:p>
            <a:r>
              <a:rPr lang="en-US" sz="1400" dirty="0"/>
              <a:t>Baumann et al., 2015</a:t>
            </a:r>
          </a:p>
        </p:txBody>
      </p:sp>
      <p:pic>
        <p:nvPicPr>
          <p:cNvPr id="6" name="Picture 5">
            <a:extLst>
              <a:ext uri="{FF2B5EF4-FFF2-40B4-BE49-F238E27FC236}">
                <a16:creationId xmlns:a16="http://schemas.microsoft.com/office/drawing/2014/main" id="{16C2871C-43B5-A9D0-A272-B4C62B4557E8}"/>
              </a:ext>
            </a:extLst>
          </p:cNvPr>
          <p:cNvPicPr>
            <a:picLocks noChangeAspect="1"/>
          </p:cNvPicPr>
          <p:nvPr/>
        </p:nvPicPr>
        <p:blipFill>
          <a:blip r:embed="rId3"/>
          <a:stretch>
            <a:fillRect/>
          </a:stretch>
        </p:blipFill>
        <p:spPr>
          <a:xfrm>
            <a:off x="142016" y="1810959"/>
            <a:ext cx="3962495" cy="3172117"/>
          </a:xfrm>
          <a:prstGeom prst="rect">
            <a:avLst/>
          </a:prstGeom>
        </p:spPr>
      </p:pic>
      <p:sp>
        <p:nvSpPr>
          <p:cNvPr id="7" name="Rectangle 6">
            <a:extLst>
              <a:ext uri="{FF2B5EF4-FFF2-40B4-BE49-F238E27FC236}">
                <a16:creationId xmlns:a16="http://schemas.microsoft.com/office/drawing/2014/main" id="{28B23A91-7B6E-3F91-6C5F-5E236D0C62DA}"/>
              </a:ext>
            </a:extLst>
          </p:cNvPr>
          <p:cNvSpPr/>
          <p:nvPr/>
        </p:nvSpPr>
        <p:spPr>
          <a:xfrm>
            <a:off x="195019" y="180174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EA2DC3-5C96-A8AA-CA8A-1B364F918287}"/>
              </a:ext>
            </a:extLst>
          </p:cNvPr>
          <p:cNvPicPr>
            <a:picLocks noChangeAspect="1"/>
          </p:cNvPicPr>
          <p:nvPr/>
        </p:nvPicPr>
        <p:blipFill rotWithShape="1">
          <a:blip r:embed="rId4"/>
          <a:srcRect t="3240"/>
          <a:stretch/>
        </p:blipFill>
        <p:spPr>
          <a:xfrm>
            <a:off x="4114672" y="1839841"/>
            <a:ext cx="3962495" cy="3101122"/>
          </a:xfrm>
          <a:prstGeom prst="rect">
            <a:avLst/>
          </a:prstGeom>
        </p:spPr>
      </p:pic>
      <p:pic>
        <p:nvPicPr>
          <p:cNvPr id="12" name="Picture 11">
            <a:extLst>
              <a:ext uri="{FF2B5EF4-FFF2-40B4-BE49-F238E27FC236}">
                <a16:creationId xmlns:a16="http://schemas.microsoft.com/office/drawing/2014/main" id="{2C594E66-ED97-F6C1-9767-8DB92B2980EA}"/>
              </a:ext>
            </a:extLst>
          </p:cNvPr>
          <p:cNvPicPr>
            <a:picLocks noChangeAspect="1"/>
          </p:cNvPicPr>
          <p:nvPr/>
        </p:nvPicPr>
        <p:blipFill rotWithShape="1">
          <a:blip r:embed="rId5"/>
          <a:srcRect b="5606"/>
          <a:stretch/>
        </p:blipFill>
        <p:spPr>
          <a:xfrm>
            <a:off x="8118051" y="1816981"/>
            <a:ext cx="3878930" cy="3053724"/>
          </a:xfrm>
          <a:prstGeom prst="rect">
            <a:avLst/>
          </a:prstGeom>
        </p:spPr>
      </p:pic>
      <p:pic>
        <p:nvPicPr>
          <p:cNvPr id="20" name="Picture 19">
            <a:extLst>
              <a:ext uri="{FF2B5EF4-FFF2-40B4-BE49-F238E27FC236}">
                <a16:creationId xmlns:a16="http://schemas.microsoft.com/office/drawing/2014/main" id="{E4E5AB83-59A3-611A-4EA0-74087B0808CC}"/>
              </a:ext>
            </a:extLst>
          </p:cNvPr>
          <p:cNvPicPr>
            <a:picLocks noChangeAspect="1"/>
          </p:cNvPicPr>
          <p:nvPr/>
        </p:nvPicPr>
        <p:blipFill>
          <a:blip r:embed="rId6"/>
          <a:stretch>
            <a:fillRect/>
          </a:stretch>
        </p:blipFill>
        <p:spPr>
          <a:xfrm>
            <a:off x="5592055" y="4908770"/>
            <a:ext cx="879865" cy="330959"/>
          </a:xfrm>
          <a:prstGeom prst="rect">
            <a:avLst/>
          </a:prstGeom>
        </p:spPr>
      </p:pic>
      <p:sp>
        <p:nvSpPr>
          <p:cNvPr id="21" name="Rectangle 20">
            <a:extLst>
              <a:ext uri="{FF2B5EF4-FFF2-40B4-BE49-F238E27FC236}">
                <a16:creationId xmlns:a16="http://schemas.microsoft.com/office/drawing/2014/main" id="{6FE8995A-A55D-A5A9-74C2-1EBF3B11DBEE}"/>
              </a:ext>
            </a:extLst>
          </p:cNvPr>
          <p:cNvSpPr/>
          <p:nvPr/>
        </p:nvSpPr>
        <p:spPr>
          <a:xfrm>
            <a:off x="4209531" y="181015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8B3C61-2A7E-3875-4DAF-1C15CDE11457}"/>
              </a:ext>
            </a:extLst>
          </p:cNvPr>
          <p:cNvSpPr/>
          <p:nvPr/>
        </p:nvSpPr>
        <p:spPr>
          <a:xfrm>
            <a:off x="8118051" y="1780230"/>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CAED5D56-C3C5-2191-7DF6-332A66488051}"/>
              </a:ext>
            </a:extLst>
          </p:cNvPr>
          <p:cNvSpPr txBox="1">
            <a:spLocks/>
          </p:cNvSpPr>
          <p:nvPr/>
        </p:nvSpPr>
        <p:spPr>
          <a:xfrm>
            <a:off x="662211" y="104302"/>
            <a:ext cx="10680979"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Franklin Gothic Book" panose="020B0503020102020204" pitchFamily="34" charset="0"/>
              </a:rPr>
              <a:t>Conditions are even more severe in estuaries, where young silversides live</a:t>
            </a:r>
          </a:p>
        </p:txBody>
      </p:sp>
    </p:spTree>
    <p:extLst>
      <p:ext uri="{BB962C8B-B14F-4D97-AF65-F5344CB8AC3E}">
        <p14:creationId xmlns:p14="http://schemas.microsoft.com/office/powerpoint/2010/main" val="184024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Island Sound's Ecosystem Engineers – FishersIsland.net">
            <a:extLst>
              <a:ext uri="{FF2B5EF4-FFF2-40B4-BE49-F238E27FC236}">
                <a16:creationId xmlns:a16="http://schemas.microsoft.com/office/drawing/2014/main" id="{B6DE5867-6A2D-4566-9C28-C0702993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43712"/>
            <a:ext cx="12192001" cy="761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D3FFC-0652-406B-B773-929A09369072}"/>
              </a:ext>
            </a:extLst>
          </p:cNvPr>
          <p:cNvSpPr>
            <a:spLocks noGrp="1"/>
          </p:cNvSpPr>
          <p:nvPr>
            <p:ph idx="1"/>
          </p:nvPr>
        </p:nvSpPr>
        <p:spPr>
          <a:xfrm>
            <a:off x="0" y="-743712"/>
            <a:ext cx="12192000" cy="7601712"/>
          </a:xfrm>
          <a:gradFill flip="none" rotWithShape="1">
            <a:gsLst>
              <a:gs pos="0">
                <a:schemeClr val="bg1">
                  <a:alpha val="34000"/>
                </a:schemeClr>
              </a:gs>
              <a:gs pos="74000">
                <a:schemeClr val="bg1">
                  <a:alpha val="0"/>
                </a:schemeClr>
              </a:gs>
            </a:gsLst>
            <a:path path="circle">
              <a:fillToRect l="50000" t="50000" r="50000" b="50000"/>
            </a:path>
            <a:tileRect/>
          </a:gradFill>
        </p:spPr>
        <p:txBody>
          <a:bodyPr>
            <a:normAutofit/>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3200" dirty="0"/>
              <a:t>Early life stages least mobile</a:t>
            </a:r>
          </a:p>
          <a:p>
            <a:pPr marL="0" indent="0" algn="ctr">
              <a:buNone/>
            </a:pPr>
            <a:endParaRPr lang="en-US" sz="3200" dirty="0"/>
          </a:p>
          <a:p>
            <a:pPr marL="0" indent="0" algn="ctr">
              <a:buNone/>
            </a:pPr>
            <a:r>
              <a:rPr lang="en-US" sz="3200" dirty="0"/>
              <a:t>Nursery habitats experience great fluctuations </a:t>
            </a:r>
          </a:p>
          <a:p>
            <a:pPr marL="0" indent="0" algn="ctr">
              <a:buNone/>
            </a:pPr>
            <a:endParaRPr lang="en-US" sz="3200" dirty="0"/>
          </a:p>
          <a:p>
            <a:pPr marL="0" indent="0" algn="ctr">
              <a:buNone/>
            </a:pPr>
            <a:r>
              <a:rPr lang="en-US" sz="3200" b="1" dirty="0"/>
              <a:t>How does early life exposure to stressors affect Atlantic silversides?</a:t>
            </a:r>
          </a:p>
        </p:txBody>
      </p:sp>
      <p:sp>
        <p:nvSpPr>
          <p:cNvPr id="4" name="TextBox 3">
            <a:extLst>
              <a:ext uri="{FF2B5EF4-FFF2-40B4-BE49-F238E27FC236}">
                <a16:creationId xmlns:a16="http://schemas.microsoft.com/office/drawing/2014/main" id="{9ED30957-EC0A-43F5-BB70-FDDCECF286B9}"/>
              </a:ext>
            </a:extLst>
          </p:cNvPr>
          <p:cNvSpPr txBox="1"/>
          <p:nvPr/>
        </p:nvSpPr>
        <p:spPr>
          <a:xfrm>
            <a:off x="0" y="6525244"/>
            <a:ext cx="5230368" cy="338554"/>
          </a:xfrm>
          <a:prstGeom prst="rect">
            <a:avLst/>
          </a:prstGeom>
          <a:noFill/>
        </p:spPr>
        <p:txBody>
          <a:bodyPr wrap="square" rtlCol="0">
            <a:spAutoFit/>
          </a:bodyPr>
          <a:lstStyle/>
          <a:p>
            <a:r>
              <a:rPr lang="en-US" sz="1600" i="1" dirty="0"/>
              <a:t>Photo: Brian </a:t>
            </a:r>
            <a:r>
              <a:rPr lang="en-US" sz="1600" i="1" dirty="0" err="1"/>
              <a:t>Leuchtenburg</a:t>
            </a:r>
            <a:r>
              <a:rPr lang="en-US" sz="1600" i="1" dirty="0"/>
              <a:t>, FishersIsland.net</a:t>
            </a:r>
          </a:p>
        </p:txBody>
      </p:sp>
    </p:spTree>
    <p:extLst>
      <p:ext uri="{BB962C8B-B14F-4D97-AF65-F5344CB8AC3E}">
        <p14:creationId xmlns:p14="http://schemas.microsoft.com/office/powerpoint/2010/main" val="360493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extLst>
              <p:ext uri="{D42A27DB-BD31-4B8C-83A1-F6EECF244321}">
                <p14:modId xmlns:p14="http://schemas.microsoft.com/office/powerpoint/2010/main" val="4042467276"/>
              </p:ext>
            </p:extLst>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D76CECC-E064-A3AF-1A66-6E3C5D4DC170}"/>
              </a:ext>
            </a:extLst>
          </p:cNvPr>
          <p:cNvGraphicFramePr>
            <a:graphicFrameLocks/>
          </p:cNvGraphicFramePr>
          <p:nvPr>
            <p:extLst>
              <p:ext uri="{D42A27DB-BD31-4B8C-83A1-F6EECF244321}">
                <p14:modId xmlns:p14="http://schemas.microsoft.com/office/powerpoint/2010/main" val="1063257919"/>
              </p:ext>
            </p:extLst>
          </p:nvPr>
        </p:nvGraphicFramePr>
        <p:xfrm>
          <a:off x="6289040" y="1825626"/>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2889665"/>
      </p:ext>
    </p:extLst>
  </p:cSld>
  <p:clrMapOvr>
    <a:masterClrMapping/>
  </p:clrMapOvr>
</p:sld>
</file>

<file path=ppt/theme/theme1.xml><?xml version="1.0" encoding="utf-8"?>
<a:theme xmlns:a="http://schemas.openxmlformats.org/drawingml/2006/main" name="Office Theme">
  <a:themeElements>
    <a:clrScheme name="Custom 3">
      <a:dk1>
        <a:srgbClr val="003635"/>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18130</TotalTime>
  <Words>3746</Words>
  <Application>Microsoft Office PowerPoint</Application>
  <PresentationFormat>Widescreen</PresentationFormat>
  <Paragraphs>662</Paragraphs>
  <Slides>67</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Avenir Next LT Pro</vt:lpstr>
      <vt:lpstr>Berlin Sans FB Demi</vt:lpstr>
      <vt:lpstr>Calibri</vt:lpstr>
      <vt:lpstr>Calibri Light</vt:lpstr>
      <vt:lpstr>Franklin Gothic Book</vt:lpstr>
      <vt:lpstr>Times New Roman</vt:lpstr>
      <vt:lpstr>Office Theme</vt:lpstr>
      <vt:lpstr>1_Office Theme</vt:lpstr>
      <vt:lpstr>Early life physiological and energetic responses of Atlantic silversides (Menidia menidia) to ocean acidification, warming, and hypoxia</vt:lpstr>
      <vt:lpstr>Atlantic silversides  Menidia menidia</vt:lpstr>
      <vt:lpstr>The Perfect Storm: Multiple Intensifying Stressors in Estuaries</vt:lpstr>
      <vt:lpstr>The Perfect Storm: Multiple Intensifying Stressors in Estuaries</vt:lpstr>
      <vt:lpstr>The Perfect Storm: Multiple Intensifying Stressors in Estuaries</vt:lpstr>
      <vt:lpstr>Conditions are even more severe in estuaries, where young silversides live</vt:lpstr>
      <vt:lpstr>PowerPoint Presentation</vt:lpstr>
      <vt:lpstr>PowerPoint Presentation</vt:lpstr>
      <vt:lpstr>Interacting effects</vt:lpstr>
      <vt:lpstr>Interacting effects</vt:lpstr>
      <vt:lpstr>Interacting effects</vt:lpstr>
      <vt:lpstr>Variable responses to acidification have been observed</vt:lpstr>
      <vt:lpstr>Variable responses to acidification have been observed</vt:lpstr>
      <vt:lpstr>Objectives</vt:lpstr>
      <vt:lpstr>Outline</vt:lpstr>
      <vt:lpstr>PowerPoint Presentation</vt:lpstr>
      <vt:lpstr>PowerPoint Presentation</vt:lpstr>
      <vt:lpstr>PowerPoint Presentation</vt:lpstr>
      <vt:lpstr>PowerPoint Presentation</vt:lpstr>
      <vt:lpstr>Interacting hypoxia and acidification</vt:lpstr>
      <vt:lpstr>Embryos affected, but not larvae</vt:lpstr>
      <vt:lpstr>Digging deeper into the Oxygen x CO2 interaction</vt:lpstr>
      <vt:lpstr>Outline</vt:lpstr>
      <vt:lpstr>Chapter 2: Does acidification alter metabolic response to progressive, acute hypoxia?</vt:lpstr>
      <vt:lpstr>Chapter 2: Does acidification alter metabolic response to progressive, acute hypoxia?</vt:lpstr>
      <vt:lpstr>Chapter 2 Results: Metabolic Rates</vt:lpstr>
      <vt:lpstr>Chapter 2 Results: Critical Oxygen Level</vt:lpstr>
      <vt:lpstr>PowerPoint Presentation</vt:lpstr>
      <vt:lpstr>Ch. 1 and 2 Conclusions</vt:lpstr>
      <vt:lpstr>Outline</vt:lpstr>
      <vt:lpstr>Chapter 3: Ionoregulatory responses to seawater acidification and temperature  </vt:lpstr>
      <vt:lpstr>Ocean Acidification &amp; Fish</vt:lpstr>
      <vt:lpstr>Ocean Acidification &amp; Fish</vt:lpstr>
      <vt:lpstr>Chapter 3: Ionoregulatory responses to seawater acidification and temperature  </vt:lpstr>
      <vt:lpstr>Chapter 3: Ionoregulatory responses to seawater acidification and temperature  </vt:lpstr>
      <vt:lpstr>Ionocytes use energy</vt:lpstr>
      <vt:lpstr>Experimental Design</vt:lpstr>
      <vt:lpstr>Embryos</vt:lpstr>
      <vt:lpstr>Chapter 3 Results: Density increases after hatching </vt:lpstr>
      <vt:lpstr>Chapter 3 Results: CO2 and Temperature Interaction</vt:lpstr>
      <vt:lpstr>Chapter 3 Results: Larval ionocyte density</vt:lpstr>
      <vt:lpstr>Chapter 3 Results: Does metabolism increase with ionocyte density? </vt:lpstr>
      <vt:lpstr>Chapter 3 Conclusions and Next Steps</vt:lpstr>
      <vt:lpstr>Outline</vt:lpstr>
      <vt:lpstr>Chapter 4: Attributing hypoxia responses to energetic mechanisms with DEB model</vt:lpstr>
      <vt:lpstr>PowerPoint Presentation</vt:lpstr>
      <vt:lpstr>DEBkiss A simplified type of DEB model</vt:lpstr>
      <vt:lpstr>DEBkiss A simplified type of DEB model</vt:lpstr>
      <vt:lpstr>PowerPoint Presentation</vt:lpstr>
      <vt:lpstr>PowerPoint Presentation</vt:lpstr>
      <vt:lpstr>Chapter 4 Hypotheses</vt:lpstr>
      <vt:lpstr>DEBkiss A simplified type of DEB model</vt:lpstr>
      <vt:lpstr>PowerPoint Presentation</vt:lpstr>
      <vt:lpstr>PowerPoint Presentation</vt:lpstr>
      <vt:lpstr>PowerPoint Presentation</vt:lpstr>
      <vt:lpstr>PowerPoint Presentation</vt:lpstr>
      <vt:lpstr>Chapter 4 Results</vt:lpstr>
      <vt:lpstr>Chapter 4 Results</vt:lpstr>
      <vt:lpstr>Calculated parameter values at each oxygen level</vt:lpstr>
      <vt:lpstr>Chapter 4 Conclusions</vt:lpstr>
      <vt:lpstr>Chapter 4 Next Steps</vt:lpstr>
      <vt:lpstr>Objectives</vt:lpstr>
      <vt:lpstr>Conclusions of Dissertation</vt:lpstr>
      <vt:lpstr>Conclusions of Dissertation</vt:lpstr>
      <vt:lpstr>Conclusions of Dissertation</vt:lpstr>
      <vt:lpstr>Future Directions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life physiological and energetic responses of Atlantic silversides (Menidia menidia) to ocean acidification, warming, and hypoxia</dc:title>
  <dc:creator>Teresa G Schwemmer</dc:creator>
  <cp:lastModifiedBy>Teresa G Schwemmer</cp:lastModifiedBy>
  <cp:revision>67</cp:revision>
  <dcterms:created xsi:type="dcterms:W3CDTF">2023-04-10T19:01:06Z</dcterms:created>
  <dcterms:modified xsi:type="dcterms:W3CDTF">2023-04-27T19:52:06Z</dcterms:modified>
</cp:coreProperties>
</file>